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3" r:id="rId3"/>
    <p:sldId id="277" r:id="rId4"/>
    <p:sldId id="278" r:id="rId5"/>
    <p:sldId id="273" r:id="rId6"/>
    <p:sldId id="269" r:id="rId7"/>
    <p:sldId id="264" r:id="rId8"/>
    <p:sldId id="276" r:id="rId9"/>
    <p:sldId id="281" r:id="rId10"/>
    <p:sldId id="282" r:id="rId11"/>
    <p:sldId id="280" r:id="rId12"/>
    <p:sldId id="283" r:id="rId13"/>
    <p:sldId id="284" r:id="rId14"/>
    <p:sldId id="279" r:id="rId15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93300"/>
    <a:srgbClr val="0066FF"/>
    <a:srgbClr val="CC3300"/>
    <a:srgbClr val="FFFFFF"/>
    <a:srgbClr val="336699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munalserviss\Documents\Andris_S\Tarifi\2021\Grafiks_izdevumi_kanalizacija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'dz.udens 2014'!$N$36</c:f>
              <c:strCache>
                <c:ptCount val="1"/>
                <c:pt idx="0">
                  <c:v>Saražotais ūdens, m³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84-4D23-92BC-CD59C16674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'dz.udens 2014'!$O$35:$S$35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'dz.udens 2014'!$O$36:$S$36</c:f>
              <c:numCache>
                <c:formatCode>#,##0</c:formatCode>
                <c:ptCount val="5"/>
                <c:pt idx="0">
                  <c:v>191165</c:v>
                </c:pt>
                <c:pt idx="1">
                  <c:v>195709</c:v>
                </c:pt>
                <c:pt idx="2">
                  <c:v>188071</c:v>
                </c:pt>
                <c:pt idx="3" formatCode="General">
                  <c:v>199835</c:v>
                </c:pt>
                <c:pt idx="4" formatCode="General">
                  <c:v>225588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884-4D23-92BC-CD59C16674B6}"/>
            </c:ext>
          </c:extLst>
        </c:ser>
        <c:ser>
          <c:idx val="1"/>
          <c:order val="1"/>
          <c:tx>
            <c:strRef>
              <c:f>'dz.udens 2014'!$N$37</c:f>
              <c:strCache>
                <c:ptCount val="1"/>
                <c:pt idx="0">
                  <c:v>Patērētais ūdens, m³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'dz.udens 2014'!$O$35:$S$35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'dz.udens 2014'!$O$37:$S$37</c:f>
              <c:numCache>
                <c:formatCode>#,##0</c:formatCode>
                <c:ptCount val="5"/>
                <c:pt idx="0">
                  <c:v>143715</c:v>
                </c:pt>
                <c:pt idx="1">
                  <c:v>145800</c:v>
                </c:pt>
                <c:pt idx="2">
                  <c:v>141870</c:v>
                </c:pt>
                <c:pt idx="3" formatCode="General">
                  <c:v>148405</c:v>
                </c:pt>
                <c:pt idx="4" formatCode="General">
                  <c:v>163589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884-4D23-92BC-CD59C16674B6}"/>
            </c:ext>
          </c:extLst>
        </c:ser>
        <c:ser>
          <c:idx val="2"/>
          <c:order val="2"/>
          <c:tx>
            <c:strRef>
              <c:f>'dz.udens 2014'!$N$38</c:f>
              <c:strCache>
                <c:ptCount val="1"/>
                <c:pt idx="0">
                  <c:v>Zudumi, m³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'dz.udens 2014'!$O$35:$S$35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'dz.udens 2014'!$O$38:$S$38</c:f>
              <c:numCache>
                <c:formatCode>#,##0</c:formatCode>
                <c:ptCount val="5"/>
                <c:pt idx="0">
                  <c:v>47450</c:v>
                </c:pt>
                <c:pt idx="1">
                  <c:v>49909</c:v>
                </c:pt>
                <c:pt idx="2">
                  <c:v>42120</c:v>
                </c:pt>
                <c:pt idx="3" formatCode="General">
                  <c:v>46266</c:v>
                </c:pt>
                <c:pt idx="4" formatCode="General">
                  <c:v>55924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884-4D23-92BC-CD59C16674B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2818016"/>
        <c:axId val="242818408"/>
      </c:lineChart>
      <c:catAx>
        <c:axId val="242818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b="1">
                    <a:solidFill>
                      <a:sysClr val="windowText" lastClr="000000"/>
                    </a:solidFill>
                  </a:rPr>
                  <a:t>Gads</a:t>
                </a:r>
              </a:p>
            </c:rich>
          </c:tx>
          <c:layout>
            <c:manualLayout>
              <c:xMode val="edge"/>
              <c:yMode val="edge"/>
              <c:x val="0.49589019641667537"/>
              <c:y val="0.88719498410343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lv-LV"/>
          </a:p>
        </c:txPr>
        <c:crossAx val="242818408"/>
        <c:crosses val="autoZero"/>
        <c:auto val="1"/>
        <c:lblAlgn val="ctr"/>
        <c:lblOffset val="100"/>
        <c:noMultiLvlLbl val="0"/>
      </c:catAx>
      <c:valAx>
        <c:axId val="242818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b="1">
                    <a:solidFill>
                      <a:sysClr val="windowText" lastClr="000000"/>
                    </a:solidFill>
                  </a:rPr>
                  <a:t>m³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lv-LV"/>
          </a:p>
        </c:txPr>
        <c:crossAx val="24281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95000"/>
        </a:sysClr>
      </a:solidFill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'dz.udens 2014'!$N$36</c:f>
              <c:strCache>
                <c:ptCount val="1"/>
                <c:pt idx="0">
                  <c:v>Pieņemtie notekūdeņi, m³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'dz.udens 2014'!$O$35:$S$35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'dz.udens 2014'!$O$36:$S$36</c:f>
              <c:numCache>
                <c:formatCode>#,##0</c:formatCode>
                <c:ptCount val="5"/>
                <c:pt idx="0">
                  <c:v>178368</c:v>
                </c:pt>
                <c:pt idx="1">
                  <c:v>176423</c:v>
                </c:pt>
                <c:pt idx="2">
                  <c:v>189412</c:v>
                </c:pt>
                <c:pt idx="3" formatCode="General">
                  <c:v>195692</c:v>
                </c:pt>
                <c:pt idx="4" formatCode="General">
                  <c:v>199598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21B-459C-91D1-2D6C4E6BE00B}"/>
            </c:ext>
          </c:extLst>
        </c:ser>
        <c:ser>
          <c:idx val="1"/>
          <c:order val="1"/>
          <c:tx>
            <c:strRef>
              <c:f>'dz.udens 2014'!$N$37</c:f>
              <c:strCache>
                <c:ptCount val="1"/>
                <c:pt idx="0">
                  <c:v>Izrakstīts rēķinos notekūdeņi, m³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'dz.udens 2014'!$O$35:$S$35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'dz.udens 2014'!$O$37:$S$37</c:f>
              <c:numCache>
                <c:formatCode>#,##0</c:formatCode>
                <c:ptCount val="5"/>
                <c:pt idx="0">
                  <c:v>117614</c:v>
                </c:pt>
                <c:pt idx="1">
                  <c:v>122490</c:v>
                </c:pt>
                <c:pt idx="2">
                  <c:v>130859</c:v>
                </c:pt>
                <c:pt idx="3" formatCode="General">
                  <c:v>144320</c:v>
                </c:pt>
                <c:pt idx="4" formatCode="General">
                  <c:v>154245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21B-459C-91D1-2D6C4E6BE00B}"/>
            </c:ext>
          </c:extLst>
        </c:ser>
        <c:ser>
          <c:idx val="2"/>
          <c:order val="2"/>
          <c:tx>
            <c:strRef>
              <c:f>'dz.udens 2014'!$N$38</c:f>
              <c:strCache>
                <c:ptCount val="1"/>
                <c:pt idx="0">
                  <c:v>Zudumi, m³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'dz.udens 2014'!$O$35:$S$35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'dz.udens 2014'!$O$38:$S$38</c:f>
              <c:numCache>
                <c:formatCode>#,##0</c:formatCode>
                <c:ptCount val="5"/>
                <c:pt idx="0">
                  <c:v>55121</c:v>
                </c:pt>
                <c:pt idx="1">
                  <c:v>48638</c:v>
                </c:pt>
                <c:pt idx="2">
                  <c:v>56884</c:v>
                </c:pt>
                <c:pt idx="3" formatCode="General">
                  <c:v>49602</c:v>
                </c:pt>
                <c:pt idx="4" formatCode="General">
                  <c:v>43303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21B-459C-91D1-2D6C4E6BE0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2819192"/>
        <c:axId val="242819584"/>
      </c:lineChart>
      <c:catAx>
        <c:axId val="242819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b="1">
                    <a:solidFill>
                      <a:sysClr val="windowText" lastClr="000000"/>
                    </a:solidFill>
                  </a:rPr>
                  <a:t>Gads</a:t>
                </a:r>
              </a:p>
            </c:rich>
          </c:tx>
          <c:layout>
            <c:manualLayout>
              <c:xMode val="edge"/>
              <c:yMode val="edge"/>
              <c:x val="0.49317779261341649"/>
              <c:y val="0.89669493269794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lv-LV"/>
          </a:p>
        </c:txPr>
        <c:crossAx val="242819584"/>
        <c:crosses val="autoZero"/>
        <c:auto val="1"/>
        <c:lblAlgn val="ctr"/>
        <c:lblOffset val="100"/>
        <c:noMultiLvlLbl val="0"/>
      </c:catAx>
      <c:valAx>
        <c:axId val="24281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lv-LV" b="1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m³</a:t>
                </a:r>
              </a:p>
            </c:rich>
          </c:tx>
          <c:layout>
            <c:manualLayout>
              <c:xMode val="edge"/>
              <c:yMode val="edge"/>
              <c:x val="1.6813456445866386E-2"/>
              <c:y val="0.391652112623345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lv-LV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242819192"/>
        <c:crosses val="autoZero"/>
        <c:crossBetween val="between"/>
      </c:valAx>
      <c:spPr>
        <a:solidFill>
          <a:sysClr val="window" lastClr="FFFFFF"/>
        </a:solidFill>
        <a:ln>
          <a:solidFill>
            <a:sysClr val="windowText" lastClr="000000">
              <a:lumMod val="15000"/>
              <a:lumOff val="85000"/>
            </a:sys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0">
      <a:solidFill>
        <a:sysClr val="window" lastClr="FFFFFF">
          <a:lumMod val="95000"/>
        </a:sysClr>
      </a:solidFill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lv-LV" sz="1400" dirty="0"/>
              <a:t>Ieņēmumu salīdzinājums, EUR</a:t>
            </a:r>
          </a:p>
        </c:rich>
      </c:tx>
      <c:layout>
        <c:manualLayout>
          <c:xMode val="edge"/>
          <c:yMode val="edge"/>
          <c:x val="0.30358262312170131"/>
          <c:y val="2.155195133007164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174618069049902"/>
          <c:y val="4.7187450829730603E-2"/>
          <c:w val="0.8866333590757931"/>
          <c:h val="0.85719417017841715"/>
        </c:manualLayout>
      </c:layout>
      <c:lineChart>
        <c:grouping val="standard"/>
        <c:varyColors val="0"/>
        <c:ser>
          <c:idx val="0"/>
          <c:order val="0"/>
          <c:tx>
            <c:strRef>
              <c:f>'dz.udens 2020'!$M$35</c:f>
              <c:strCache>
                <c:ptCount val="1"/>
                <c:pt idx="0">
                  <c:v>Ieņēmumi, EUR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1"/>
            <c:bubble3D val="0"/>
            <c:spPr>
              <a:ln>
                <a:solidFill>
                  <a:srgbClr val="C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B6-4B4F-83F6-B6FB849932ED}"/>
              </c:ext>
            </c:extLst>
          </c:dPt>
          <c:dPt>
            <c:idx val="2"/>
            <c:bubble3D val="0"/>
            <c:spPr>
              <a:ln>
                <a:solidFill>
                  <a:srgbClr val="C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BB6-4B4F-83F6-B6FB849932ED}"/>
              </c:ext>
            </c:extLst>
          </c:dPt>
          <c:dPt>
            <c:idx val="3"/>
            <c:bubble3D val="0"/>
            <c:spPr>
              <a:ln>
                <a:solidFill>
                  <a:srgbClr val="C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BB6-4B4F-83F6-B6FB849932ED}"/>
              </c:ext>
            </c:extLst>
          </c:dPt>
          <c:dPt>
            <c:idx val="4"/>
            <c:bubble3D val="0"/>
            <c:spPr>
              <a:ln>
                <a:solidFill>
                  <a:srgbClr val="C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BB6-4B4F-83F6-B6FB849932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'dz.udens 2020'!$N$34:$R$34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'dz.udens 2020'!$N$35:$R$35</c:f>
              <c:numCache>
                <c:formatCode>#,##0.00</c:formatCode>
                <c:ptCount val="5"/>
                <c:pt idx="0">
                  <c:v>192855.39</c:v>
                </c:pt>
                <c:pt idx="1">
                  <c:v>215433.14</c:v>
                </c:pt>
                <c:pt idx="2">
                  <c:v>244934.2</c:v>
                </c:pt>
                <c:pt idx="3">
                  <c:v>271013.09999999998</c:v>
                </c:pt>
                <c:pt idx="4" formatCode="General">
                  <c:v>290084.96000000002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4BB6-4B4F-83F6-B6FB849932E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2820368"/>
        <c:axId val="244043432"/>
      </c:lineChart>
      <c:catAx>
        <c:axId val="242820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lv-LV" b="1"/>
                  <a:t>Gads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44043432"/>
        <c:crosses val="autoZero"/>
        <c:auto val="1"/>
        <c:lblAlgn val="ctr"/>
        <c:lblOffset val="100"/>
        <c:noMultiLvlLbl val="0"/>
      </c:catAx>
      <c:valAx>
        <c:axId val="244043432"/>
        <c:scaling>
          <c:orientation val="minMax"/>
          <c:max val="300000"/>
          <c:min val="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lv-LV" b="1"/>
                  <a:t>EUR</a:t>
                </a:r>
              </a:p>
            </c:rich>
          </c:tx>
          <c:overlay val="0"/>
        </c:title>
        <c:numFmt formatCode="#,##0.00" sourceLinked="1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42820368"/>
        <c:crosses val="autoZero"/>
        <c:crossBetween val="between"/>
        <c:majorUnit val="50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solidFill>
        <a:sysClr val="windowText" lastClr="000000">
          <a:lumMod val="15000"/>
          <a:lumOff val="85000"/>
        </a:sysClr>
      </a:solidFill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lv-LV"/>
              <a:t>Ieņēmumu</a:t>
            </a:r>
            <a:r>
              <a:rPr lang="lv-LV" baseline="0"/>
              <a:t> salīdzinājums</a:t>
            </a:r>
            <a:r>
              <a:rPr lang="lv-LV"/>
              <a:t> </a:t>
            </a:r>
            <a:r>
              <a:rPr lang="lv-LV" baseline="0"/>
              <a:t>ūdensapgādē, </a:t>
            </a:r>
            <a:r>
              <a:rPr lang="lv-LV"/>
              <a:t>EUR</a:t>
            </a:r>
          </a:p>
        </c:rich>
      </c:tx>
      <c:overlay val="0"/>
      <c:spPr>
        <a:solidFill>
          <a:sysClr val="window" lastClr="FFFFFF"/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267674030624714"/>
          <c:y val="6.4651645574928959E-2"/>
          <c:w val="0.88787656603653287"/>
          <c:h val="0.83581450454512096"/>
        </c:manualLayout>
      </c:layout>
      <c:lineChart>
        <c:grouping val="standard"/>
        <c:varyColors val="0"/>
        <c:ser>
          <c:idx val="0"/>
          <c:order val="0"/>
          <c:tx>
            <c:strRef>
              <c:f>'dz.udens 2020'!$M$35</c:f>
              <c:strCache>
                <c:ptCount val="1"/>
                <c:pt idx="0">
                  <c:v>Ieņēmumi, EUR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'dz.udens 2020'!$N$34:$R$34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'dz.udens 2020'!$N$35:$R$35</c:f>
              <c:numCache>
                <c:formatCode>#,##0.00</c:formatCode>
                <c:ptCount val="5"/>
                <c:pt idx="0">
                  <c:v>95410.18</c:v>
                </c:pt>
                <c:pt idx="1">
                  <c:v>118421.93</c:v>
                </c:pt>
                <c:pt idx="2">
                  <c:v>129101.63</c:v>
                </c:pt>
                <c:pt idx="3">
                  <c:v>135048.26</c:v>
                </c:pt>
                <c:pt idx="4" formatCode="General">
                  <c:v>148868.42000000001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B15-4D30-B074-BD86B77D4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044216"/>
        <c:axId val="244044608"/>
      </c:lineChart>
      <c:catAx>
        <c:axId val="244044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lv-LV" b="1"/>
                  <a:t>Gads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44044608"/>
        <c:crosses val="autoZero"/>
        <c:auto val="1"/>
        <c:lblAlgn val="ctr"/>
        <c:lblOffset val="100"/>
        <c:noMultiLvlLbl val="0"/>
      </c:catAx>
      <c:valAx>
        <c:axId val="244044608"/>
        <c:scaling>
          <c:orientation val="minMax"/>
          <c:max val="200000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lv-LV" b="1"/>
                  <a:t>EUR</a:t>
                </a:r>
              </a:p>
            </c:rich>
          </c:tx>
          <c:overlay val="0"/>
        </c:title>
        <c:numFmt formatCode="#,##0.0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44044216"/>
        <c:crosses val="autoZero"/>
        <c:crossBetween val="between"/>
        <c:majorUnit val="50000"/>
      </c:valAx>
      <c:spPr>
        <a:solidFill>
          <a:sysClr val="window" lastClr="FFFFFF"/>
        </a:solidFill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  <a:ln w="0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lv-LV" dirty="0"/>
              <a:t>Izdevumu salīdzinājums, EUR</a:t>
            </a:r>
          </a:p>
        </c:rich>
      </c:tx>
      <c:layout>
        <c:manualLayout>
          <c:xMode val="edge"/>
          <c:yMode val="edge"/>
          <c:x val="0.3135429495298519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'dz.udens 2020'!$M$35</c:f>
              <c:strCache>
                <c:ptCount val="1"/>
                <c:pt idx="0">
                  <c:v>Izdevumi, EUR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'dz.udens 2020'!$N$34:$R$34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'dz.udens 2020'!$N$35:$R$35</c:f>
              <c:numCache>
                <c:formatCode>#,##0.00</c:formatCode>
                <c:ptCount val="5"/>
                <c:pt idx="0">
                  <c:v>225995.66</c:v>
                </c:pt>
                <c:pt idx="1">
                  <c:v>235599.19</c:v>
                </c:pt>
                <c:pt idx="2">
                  <c:v>237671.6</c:v>
                </c:pt>
                <c:pt idx="3">
                  <c:v>238181.3</c:v>
                </c:pt>
                <c:pt idx="4" formatCode="General">
                  <c:v>257702.69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86A-461D-A3C1-7751F41CA86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4045392"/>
        <c:axId val="244045784"/>
      </c:lineChart>
      <c:catAx>
        <c:axId val="244045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lv-LV" sz="1200" b="1"/>
                  <a:t>Gads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44045784"/>
        <c:crosses val="autoZero"/>
        <c:auto val="1"/>
        <c:lblAlgn val="ctr"/>
        <c:lblOffset val="100"/>
        <c:noMultiLvlLbl val="0"/>
      </c:catAx>
      <c:valAx>
        <c:axId val="244045784"/>
        <c:scaling>
          <c:orientation val="minMax"/>
          <c:max val="275000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1"/>
                </a:pPr>
                <a:r>
                  <a:rPr lang="lv-LV" sz="1000" b="1"/>
                  <a:t>EUR</a:t>
                </a:r>
                <a:endParaRPr lang="en-US" sz="1000" b="1"/>
              </a:p>
            </c:rich>
          </c:tx>
          <c:overlay val="0"/>
        </c:title>
        <c:numFmt formatCode="#,##0.0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44045392"/>
        <c:crosses val="autoZero"/>
        <c:crossBetween val="between"/>
        <c:majorUnit val="25000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101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0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lv-LV" dirty="0"/>
              <a:t>Izdevumu</a:t>
            </a:r>
            <a:r>
              <a:rPr lang="lv-LV" baseline="0" dirty="0"/>
              <a:t> salīdzinājums</a:t>
            </a:r>
            <a:r>
              <a:rPr lang="lv-LV" dirty="0"/>
              <a:t>,</a:t>
            </a:r>
            <a:r>
              <a:rPr lang="lv-LV" baseline="0" dirty="0"/>
              <a:t> EUR</a:t>
            </a:r>
            <a:endParaRPr lang="lv-LV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'dz.udens 2020'!$M$35</c:f>
              <c:strCache>
                <c:ptCount val="1"/>
                <c:pt idx="0">
                  <c:v>Izdevumi, EUR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'dz.udens 2020'!$N$34:$R$34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'dz.udens 2020'!$N$35:$R$35</c:f>
              <c:numCache>
                <c:formatCode>#,##0.00</c:formatCode>
                <c:ptCount val="5"/>
                <c:pt idx="0">
                  <c:v>147998.76</c:v>
                </c:pt>
                <c:pt idx="1">
                  <c:v>151424.67000000001</c:v>
                </c:pt>
                <c:pt idx="2">
                  <c:v>158015.16</c:v>
                </c:pt>
                <c:pt idx="3">
                  <c:v>158791.94</c:v>
                </c:pt>
                <c:pt idx="4" formatCode="General">
                  <c:v>174363.54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A49-4297-BC40-6B45ACE7790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4046568"/>
        <c:axId val="244046960"/>
      </c:lineChart>
      <c:catAx>
        <c:axId val="244046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lv-LV" b="1"/>
                  <a:t>Gads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44046960"/>
        <c:crosses val="autoZero"/>
        <c:auto val="1"/>
        <c:lblAlgn val="ctr"/>
        <c:lblOffset val="100"/>
        <c:noMultiLvlLbl val="0"/>
      </c:catAx>
      <c:valAx>
        <c:axId val="244046960"/>
        <c:scaling>
          <c:orientation val="minMax"/>
          <c:max val="200000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1"/>
                </a:pPr>
                <a:r>
                  <a:rPr lang="lv-LV" sz="1000" b="1"/>
                  <a:t>EUR</a:t>
                </a:r>
              </a:p>
            </c:rich>
          </c:tx>
          <c:layout>
            <c:manualLayout>
              <c:xMode val="edge"/>
              <c:yMode val="edge"/>
              <c:x val="1.3555144793592114E-2"/>
              <c:y val="0.42967382073246169"/>
            </c:manualLayout>
          </c:layout>
          <c:overlay val="0"/>
        </c:title>
        <c:numFmt formatCode="#,##0.0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44046568"/>
        <c:crosses val="autoZero"/>
        <c:crossBetween val="between"/>
        <c:majorUnit val="30000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1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1950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85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0906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36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6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5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0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0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9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1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0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29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7037" y="2404534"/>
            <a:ext cx="8256966" cy="1646302"/>
          </a:xfrm>
        </p:spPr>
        <p:txBody>
          <a:bodyPr/>
          <a:lstStyle/>
          <a:p>
            <a:r>
              <a:rPr lang="lv-LV" sz="4800" dirty="0"/>
              <a:t>Ūdenssaimniecības izmaksas 2021.gadā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P/a «Carnikavas </a:t>
            </a:r>
            <a:r>
              <a:rPr lang="lv-LV" dirty="0" err="1"/>
              <a:t>komunālserviss</a:t>
            </a:r>
            <a:r>
              <a:rPr lang="lv-LV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82271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54" y="37737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latin typeface="Times New Roman" panose="02020603050405020304" pitchFamily="18" charset="0"/>
              </a:rPr>
              <a:t>Patērētās </a:t>
            </a:r>
            <a:r>
              <a:rPr lang="lv-LV" sz="32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kanalizācijas</a:t>
            </a:r>
            <a:r>
              <a:rPr lang="lv-LV" sz="3200" b="1" dirty="0">
                <a:latin typeface="Times New Roman" panose="02020603050405020304" pitchFamily="18" charset="0"/>
              </a:rPr>
              <a:t> KOPSAVILKUMS</a:t>
            </a:r>
            <a:endParaRPr lang="lv-LV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2483CBA-B698-482C-81EC-3D815542A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550" y="1200860"/>
            <a:ext cx="7991475" cy="32670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650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Tarifa izmaiņas, balstoties uz 2021. gada datiem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4805"/>
            <a:ext cx="8596668" cy="3880773"/>
          </a:xfrm>
        </p:spPr>
        <p:txBody>
          <a:bodyPr/>
          <a:lstStyle/>
          <a:p>
            <a:r>
              <a:rPr lang="lv-LV" dirty="0">
                <a:solidFill>
                  <a:srgbClr val="0066FF"/>
                </a:solidFill>
              </a:rPr>
              <a:t>Ūdensapgāde:</a:t>
            </a:r>
          </a:p>
          <a:p>
            <a:pPr lvl="1"/>
            <a:r>
              <a:rPr lang="lv-LV" dirty="0"/>
              <a:t>0,91 EUR/m³ – 1,07 EUR/m³ bez PVN  </a:t>
            </a:r>
            <a:r>
              <a:rPr lang="lv-LV" b="1" u="sng" dirty="0"/>
              <a:t>17.13%</a:t>
            </a:r>
          </a:p>
          <a:p>
            <a:pPr marL="457200" lvl="1" indent="0">
              <a:buNone/>
            </a:pPr>
            <a:endParaRPr lang="lv-LV" b="1" u="sng" dirty="0"/>
          </a:p>
          <a:p>
            <a:r>
              <a:rPr lang="lv-LV" dirty="0">
                <a:solidFill>
                  <a:srgbClr val="990000"/>
                </a:solidFill>
              </a:rPr>
              <a:t>Kanalizācija:</a:t>
            </a:r>
          </a:p>
          <a:p>
            <a:pPr lvl="1"/>
            <a:r>
              <a:rPr lang="lv-LV" dirty="0"/>
              <a:t>1,84 EUR/m³ – 1,67 EUR/m³ bez PVN  </a:t>
            </a:r>
            <a:r>
              <a:rPr lang="lv-LV" b="1" u="sng" dirty="0"/>
              <a:t>11.16%</a:t>
            </a:r>
          </a:p>
          <a:p>
            <a:pPr lvl="1"/>
            <a:endParaRPr lang="lv-LV" b="1" u="sng" dirty="0"/>
          </a:p>
          <a:p>
            <a:r>
              <a:rPr lang="lv-LV" dirty="0">
                <a:solidFill>
                  <a:schemeClr val="accent4"/>
                </a:solidFill>
              </a:rPr>
              <a:t>Kopējais tarifs:</a:t>
            </a:r>
          </a:p>
          <a:p>
            <a:pPr lvl="1"/>
            <a:r>
              <a:rPr lang="lv-LV" dirty="0"/>
              <a:t>2,75 EUR/m³ – 2,74 EUR/m³ bez PVN  </a:t>
            </a:r>
            <a:r>
              <a:rPr lang="lv-LV" b="1" u="sng" dirty="0"/>
              <a:t>0.36%      </a:t>
            </a:r>
            <a:r>
              <a:rPr lang="lv-LV" dirty="0"/>
              <a:t> </a:t>
            </a:r>
            <a:endParaRPr lang="lv-LV" b="1" u="sng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5794827" y="2079495"/>
            <a:ext cx="23065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Down Arrow 3">
            <a:extLst>
              <a:ext uri="{FF2B5EF4-FFF2-40B4-BE49-F238E27FC236}">
                <a16:creationId xmlns:a16="http://schemas.microsoft.com/office/drawing/2014/main" xmlns="" id="{440BAE29-CBA0-46AD-B696-5762FCB0EDA6}"/>
              </a:ext>
            </a:extLst>
          </p:cNvPr>
          <p:cNvSpPr/>
          <p:nvPr/>
        </p:nvSpPr>
        <p:spPr>
          <a:xfrm>
            <a:off x="5794826" y="3276600"/>
            <a:ext cx="230659" cy="304800"/>
          </a:xfrm>
          <a:prstGeom prst="downArrow">
            <a:avLst/>
          </a:prstGeom>
          <a:solidFill>
            <a:srgbClr val="9933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Down Arrow 3">
            <a:extLst>
              <a:ext uri="{FF2B5EF4-FFF2-40B4-BE49-F238E27FC236}">
                <a16:creationId xmlns:a16="http://schemas.microsoft.com/office/drawing/2014/main" xmlns="" id="{5640100B-D6D8-41CB-90DC-CDF7867C5818}"/>
              </a:ext>
            </a:extLst>
          </p:cNvPr>
          <p:cNvSpPr/>
          <p:nvPr/>
        </p:nvSpPr>
        <p:spPr>
          <a:xfrm>
            <a:off x="5794825" y="4431831"/>
            <a:ext cx="230659" cy="304800"/>
          </a:xfrm>
          <a:prstGeom prst="downArrow">
            <a:avLst/>
          </a:prstGeom>
          <a:solidFill>
            <a:srgbClr val="9933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01464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1211C2-A6A3-43E6-95B0-6FF1643E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2022. gada izaicinājums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2AA7CC-6C82-4642-827A-2EF0315A7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6729"/>
            <a:ext cx="4011207" cy="4194633"/>
          </a:xfrm>
        </p:spPr>
        <p:txBody>
          <a:bodyPr/>
          <a:lstStyle/>
          <a:p>
            <a:r>
              <a:rPr lang="lv-LV" dirty="0"/>
              <a:t>Elektroenerģijas izmaksas tarifa projektā iepriekšējās slaidā ir iekļautas atbilstoši 2021. gada izmaksām;</a:t>
            </a:r>
          </a:p>
          <a:p>
            <a:r>
              <a:rPr lang="lv-LV" dirty="0"/>
              <a:t>2021. gada laikā būtisks elektroenerģijas izmaksu pieaugums </a:t>
            </a:r>
            <a:r>
              <a:rPr lang="lv-LV" i="1" dirty="0"/>
              <a:t>(+68% 2021. gada 4. ceturksnī pret 1 ceturksni).</a:t>
            </a:r>
            <a:endParaRPr lang="en-US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5AFA79-AEB2-447A-ADFC-C6459AB71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1846729"/>
            <a:ext cx="6017707" cy="38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5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25254" cy="1320800"/>
          </a:xfrm>
        </p:spPr>
        <p:txBody>
          <a:bodyPr/>
          <a:lstStyle/>
          <a:p>
            <a:pPr algn="ctr"/>
            <a:r>
              <a:rPr lang="lv-LV" dirty="0"/>
              <a:t>Tarifa izmaiņas, ja ievērtē sagaidāmās 2022. gada elektroenerģijas izmaksas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lv-LV" dirty="0">
                <a:solidFill>
                  <a:srgbClr val="0066FF"/>
                </a:solidFill>
              </a:rPr>
              <a:t>Ūdensapgāde:</a:t>
            </a:r>
          </a:p>
          <a:p>
            <a:pPr lvl="1"/>
            <a:r>
              <a:rPr lang="lv-LV" dirty="0"/>
              <a:t>0,91 EUR/m³ – 1,13 EUR/m³ bez PVN  </a:t>
            </a:r>
            <a:r>
              <a:rPr lang="lv-LV" b="1" u="sng" dirty="0"/>
              <a:t>24.18%</a:t>
            </a:r>
          </a:p>
          <a:p>
            <a:pPr marL="457200" lvl="1" indent="0">
              <a:buNone/>
            </a:pPr>
            <a:endParaRPr lang="lv-LV" b="1" u="sng" dirty="0"/>
          </a:p>
          <a:p>
            <a:r>
              <a:rPr lang="lv-LV" dirty="0">
                <a:solidFill>
                  <a:srgbClr val="990000"/>
                </a:solidFill>
              </a:rPr>
              <a:t>Kanalizācija:</a:t>
            </a:r>
          </a:p>
          <a:p>
            <a:pPr lvl="1"/>
            <a:r>
              <a:rPr lang="lv-LV" dirty="0"/>
              <a:t>1,84 EUR/m³ – 1,80 EUR/m³ bez PVN  </a:t>
            </a:r>
            <a:r>
              <a:rPr lang="lv-LV" b="1" u="sng" dirty="0"/>
              <a:t>2.17%</a:t>
            </a:r>
          </a:p>
          <a:p>
            <a:pPr lvl="1"/>
            <a:endParaRPr lang="lv-LV" b="1" u="sng" dirty="0"/>
          </a:p>
          <a:p>
            <a:r>
              <a:rPr lang="lv-LV" dirty="0">
                <a:solidFill>
                  <a:schemeClr val="accent4"/>
                </a:solidFill>
              </a:rPr>
              <a:t>Kopējais tarifs:</a:t>
            </a:r>
          </a:p>
          <a:p>
            <a:pPr lvl="1"/>
            <a:r>
              <a:rPr lang="lv-LV" dirty="0"/>
              <a:t>2,75 EUR/m³ – 2,93 EUR/m³ bez PVN  </a:t>
            </a:r>
            <a:r>
              <a:rPr lang="lv-LV" b="1" u="sng" dirty="0"/>
              <a:t>6.54%      </a:t>
            </a:r>
            <a:r>
              <a:rPr lang="lv-LV" dirty="0"/>
              <a:t> </a:t>
            </a:r>
            <a:endParaRPr lang="lv-LV" b="1" u="sng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5794827" y="2321547"/>
            <a:ext cx="23065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Down Arrow 3">
            <a:extLst>
              <a:ext uri="{FF2B5EF4-FFF2-40B4-BE49-F238E27FC236}">
                <a16:creationId xmlns:a16="http://schemas.microsoft.com/office/drawing/2014/main" xmlns="" id="{440BAE29-CBA0-46AD-B696-5762FCB0EDA6}"/>
              </a:ext>
            </a:extLst>
          </p:cNvPr>
          <p:cNvSpPr/>
          <p:nvPr/>
        </p:nvSpPr>
        <p:spPr>
          <a:xfrm>
            <a:off x="5794826" y="3518652"/>
            <a:ext cx="230659" cy="304800"/>
          </a:xfrm>
          <a:prstGeom prst="downArrow">
            <a:avLst/>
          </a:prstGeom>
          <a:solidFill>
            <a:srgbClr val="9933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Down Arrow 3">
            <a:extLst>
              <a:ext uri="{FF2B5EF4-FFF2-40B4-BE49-F238E27FC236}">
                <a16:creationId xmlns:a16="http://schemas.microsoft.com/office/drawing/2014/main" xmlns="" id="{C95435E5-1741-4C79-9DA5-00252B728FEE}"/>
              </a:ext>
            </a:extLst>
          </p:cNvPr>
          <p:cNvSpPr/>
          <p:nvPr/>
        </p:nvSpPr>
        <p:spPr>
          <a:xfrm rot="10800000">
            <a:off x="5794825" y="4664912"/>
            <a:ext cx="23065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081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101" y="2634342"/>
            <a:ext cx="8596668" cy="1320800"/>
          </a:xfrm>
        </p:spPr>
        <p:txBody>
          <a:bodyPr>
            <a:normAutofit/>
          </a:bodyPr>
          <a:lstStyle/>
          <a:p>
            <a:r>
              <a:rPr lang="lv-LV" sz="4000" dirty="0"/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132784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dirty="0"/>
              <a:t>Skaidrojošā daļa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3968"/>
            <a:ext cx="8596668" cy="3880773"/>
          </a:xfrm>
        </p:spPr>
        <p:txBody>
          <a:bodyPr/>
          <a:lstStyle/>
          <a:p>
            <a:r>
              <a:rPr lang="lv-LV" dirty="0"/>
              <a:t>Saskaņā ar  saistošiem noteikumiem </a:t>
            </a:r>
            <a:r>
              <a:rPr lang="lv-LV" dirty="0" err="1"/>
              <a:t>Nr.CND</a:t>
            </a:r>
            <a:r>
              <a:rPr lang="lv-LV" dirty="0"/>
              <a:t>/SN/2011/4 p/a «Carnikavas </a:t>
            </a:r>
            <a:r>
              <a:rPr lang="lv-LV" dirty="0" err="1"/>
              <a:t>komunālserviss</a:t>
            </a:r>
            <a:r>
              <a:rPr lang="lv-LV" dirty="0"/>
              <a:t>» ir izstrādājis pārskatu par </a:t>
            </a:r>
            <a:r>
              <a:rPr lang="lv-LV" dirty="0">
                <a:solidFill>
                  <a:srgbClr val="0066FF"/>
                </a:solidFill>
              </a:rPr>
              <a:t>ūdens</a:t>
            </a:r>
            <a:r>
              <a:rPr lang="lv-LV" dirty="0"/>
              <a:t> un </a:t>
            </a:r>
            <a:r>
              <a:rPr lang="lv-LV" dirty="0">
                <a:solidFill>
                  <a:srgbClr val="993300"/>
                </a:solidFill>
              </a:rPr>
              <a:t>kanalizācijas</a:t>
            </a:r>
            <a:r>
              <a:rPr lang="lv-LV" dirty="0"/>
              <a:t> faktiskajām izmaksām 2021.gadā.</a:t>
            </a:r>
            <a:endParaRPr lang="lv-LV" b="1" i="1" u="sng" dirty="0"/>
          </a:p>
          <a:p>
            <a:r>
              <a:rPr lang="lv-LV" dirty="0"/>
              <a:t>Pēdējo reizi ūdenssaimniecības pakalpojuma maksa mainīta </a:t>
            </a:r>
            <a:r>
              <a:rPr lang="lv-LV" b="1" i="1" u="sng" dirty="0"/>
              <a:t>01.06.2018. </a:t>
            </a:r>
            <a:endParaRPr lang="lv-LV" dirty="0"/>
          </a:p>
          <a:p>
            <a:pPr marL="0" indent="0">
              <a:buNone/>
            </a:pPr>
            <a:endParaRPr lang="lv-LV" b="1" i="1" u="sng" dirty="0"/>
          </a:p>
          <a:p>
            <a:endParaRPr lang="lv-LV" b="1" i="1" u="sng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2447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3296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v-LV" sz="3200" dirty="0">
                <a:solidFill>
                  <a:srgbClr val="0066FF"/>
                </a:solidFill>
              </a:rPr>
              <a:t>Ūdens</a:t>
            </a:r>
            <a:r>
              <a:rPr lang="lv-LV" sz="3200" dirty="0"/>
              <a:t> daudzuma izmaiņas 2017- 2021, m³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B1594321-F942-4EA0-969A-8B794AF070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632017"/>
              </p:ext>
            </p:extLst>
          </p:nvPr>
        </p:nvGraphicFramePr>
        <p:xfrm>
          <a:off x="677863" y="1007705"/>
          <a:ext cx="8811370" cy="5374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667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21771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v-LV" sz="3200" dirty="0">
                <a:solidFill>
                  <a:srgbClr val="993300"/>
                </a:solidFill>
              </a:rPr>
              <a:t>Kanalizācijas</a:t>
            </a:r>
            <a:r>
              <a:rPr lang="lv-LV" sz="3200" dirty="0"/>
              <a:t> daudzums 2017 - 2021, m³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A36A689-09A5-43C4-9B8D-EF9F28DEA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266946"/>
              </p:ext>
            </p:extLst>
          </p:nvPr>
        </p:nvGraphicFramePr>
        <p:xfrm>
          <a:off x="742950" y="886409"/>
          <a:ext cx="8960887" cy="5561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156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7044"/>
            <a:ext cx="8596668" cy="13208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lv-LV" sz="3200" dirty="0"/>
              <a:t>Ieņēmumu izmaiņas 2017 - 2021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39756"/>
            <a:ext cx="8596668" cy="466530"/>
          </a:xfrm>
        </p:spPr>
        <p:txBody>
          <a:bodyPr/>
          <a:lstStyle/>
          <a:p>
            <a:pPr marL="0" indent="0">
              <a:buNone/>
            </a:pPr>
            <a:r>
              <a:rPr lang="lv-LV" dirty="0">
                <a:solidFill>
                  <a:srgbClr val="993300"/>
                </a:solidFill>
              </a:rPr>
              <a:t>                     Kanalizācija</a:t>
            </a:r>
            <a:r>
              <a:rPr lang="lv-LV" dirty="0"/>
              <a:t>                                                                     </a:t>
            </a:r>
            <a:r>
              <a:rPr lang="lv-LV" dirty="0">
                <a:solidFill>
                  <a:srgbClr val="0066FF"/>
                </a:solidFill>
              </a:rPr>
              <a:t>Ūdens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6D61689D-958C-45A8-A646-05CB9C8BCB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916381"/>
              </p:ext>
            </p:extLst>
          </p:nvPr>
        </p:nvGraphicFramePr>
        <p:xfrm>
          <a:off x="382553" y="1306287"/>
          <a:ext cx="5449080" cy="512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94EAB421-F299-46E5-9D36-EF27660F60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709714"/>
              </p:ext>
            </p:extLst>
          </p:nvPr>
        </p:nvGraphicFramePr>
        <p:xfrm>
          <a:off x="6095999" y="1306286"/>
          <a:ext cx="4964339" cy="512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24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99208"/>
            <a:ext cx="8596668" cy="584886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/>
              <a:t>Izdevumu izmaiņas 2017 - 2021</a:t>
            </a:r>
            <a:endParaRPr lang="lv-LV" dirty="0">
              <a:solidFill>
                <a:srgbClr val="CC33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77333" y="928990"/>
            <a:ext cx="8596668" cy="483757"/>
          </a:xfrm>
        </p:spPr>
        <p:txBody>
          <a:bodyPr/>
          <a:lstStyle/>
          <a:p>
            <a:pPr marL="0" indent="0">
              <a:buNone/>
            </a:pPr>
            <a:r>
              <a:rPr lang="lv-LV" dirty="0">
                <a:solidFill>
                  <a:srgbClr val="993300"/>
                </a:solidFill>
              </a:rPr>
              <a:t>                      Kanalizācija</a:t>
            </a:r>
            <a:r>
              <a:rPr lang="lv-LV" dirty="0"/>
              <a:t>                                                         </a:t>
            </a:r>
            <a:r>
              <a:rPr lang="lv-LV" dirty="0">
                <a:solidFill>
                  <a:srgbClr val="0066FF"/>
                </a:solidFill>
              </a:rPr>
              <a:t>Ūdens</a:t>
            </a:r>
            <a:r>
              <a:rPr lang="lv-LV" dirty="0"/>
              <a:t>                                       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C77E13E5-CD17-4AF3-B4B7-D5016A3563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829630"/>
              </p:ext>
            </p:extLst>
          </p:nvPr>
        </p:nvGraphicFramePr>
        <p:xfrm>
          <a:off x="289249" y="1457643"/>
          <a:ext cx="4795935" cy="481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66E84DA7-19F7-493D-B37E-AC51952C7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662962"/>
              </p:ext>
            </p:extLst>
          </p:nvPr>
        </p:nvGraphicFramePr>
        <p:xfrm>
          <a:off x="5427676" y="1457643"/>
          <a:ext cx="4882651" cy="481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218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351" y="-66496"/>
            <a:ext cx="8596668" cy="521939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200" dirty="0"/>
              <a:t>Izmaksu sadalījums (EUR) 2020 - 2021, </a:t>
            </a:r>
            <a:r>
              <a:rPr lang="lv-LV" sz="3200" dirty="0">
                <a:solidFill>
                  <a:srgbClr val="0066FF"/>
                </a:solidFill>
              </a:rPr>
              <a:t>ūdens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b="1" i="1" u="sng" dirty="0"/>
          </a:p>
          <a:p>
            <a:endParaRPr lang="lv-LV" b="1" i="1" u="sng" dirty="0"/>
          </a:p>
          <a:p>
            <a:endParaRPr lang="lv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53470DC-807D-48A9-8456-E9733C9AC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45090"/>
            <a:ext cx="7589520" cy="63129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9E5FE07-9651-4441-93A9-B4B587ACD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546" y="1205346"/>
            <a:ext cx="3657600" cy="444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4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30" y="-9449"/>
            <a:ext cx="8596668" cy="591186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900" dirty="0"/>
              <a:t>Izmaksu sadalījums (EUR) 2020 - 2021, </a:t>
            </a:r>
            <a:r>
              <a:rPr lang="lv-LV" sz="2900" dirty="0">
                <a:solidFill>
                  <a:srgbClr val="993300"/>
                </a:solidFill>
              </a:rPr>
              <a:t>kanalizācija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91B966-70B0-4E01-9069-1456B34DA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30" y="586219"/>
            <a:ext cx="7589520" cy="62436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6288609-E749-4E90-B187-901991EA0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100" y="1327672"/>
            <a:ext cx="3657600" cy="420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1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1" dirty="0">
                <a:latin typeface="Times New Roman" panose="02020603050405020304" pitchFamily="18" charset="0"/>
              </a:rPr>
              <a:t>Patērētā </a:t>
            </a:r>
            <a:r>
              <a:rPr lang="lv-LV" sz="32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ūdens</a:t>
            </a:r>
            <a:r>
              <a:rPr lang="lv-LV" sz="3200" b="1" dirty="0">
                <a:latin typeface="Times New Roman" panose="02020603050405020304" pitchFamily="18" charset="0"/>
              </a:rPr>
              <a:t> KOPSAVILKUMS</a:t>
            </a:r>
            <a:endParaRPr lang="lv-LV" sz="32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7520CA32-6C9A-4768-A26A-0D21F1B3C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811" y="1456595"/>
            <a:ext cx="76676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443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4996</TotalTime>
  <Words>228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Facet</vt:lpstr>
      <vt:lpstr>Ūdenssaimniecības izmaksas 2021.gadā</vt:lpstr>
      <vt:lpstr>Skaidrojošā daļa</vt:lpstr>
      <vt:lpstr>Ūdens daudzuma izmaiņas 2017- 2021, m³</vt:lpstr>
      <vt:lpstr>Kanalizācijas daudzums 2017 - 2021, m³</vt:lpstr>
      <vt:lpstr>Ieņēmumu izmaiņas 2017 - 2021</vt:lpstr>
      <vt:lpstr>Izdevumu izmaiņas 2017 - 2021</vt:lpstr>
      <vt:lpstr>Izmaksu sadalījums (EUR) 2020 - 2021, ūdens</vt:lpstr>
      <vt:lpstr>Izmaksu sadalījums (EUR) 2020 - 2021, kanalizācija</vt:lpstr>
      <vt:lpstr>Patērētā ūdens KOPSAVILKUMS</vt:lpstr>
      <vt:lpstr>Patērētās kanalizācijas KOPSAVILKUMS</vt:lpstr>
      <vt:lpstr>Tarifa izmaiņas, balstoties uz 2021. gada datiem</vt:lpstr>
      <vt:lpstr>2022. gada izaicinājums</vt:lpstr>
      <vt:lpstr>Tarifa izmaiņas, ja ievērtē sagaidāmās 2022. gada elektroenerģijas izmaksas </vt:lpstr>
      <vt:lpstr>Paldies par uzmanību!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Siltumapgādes tarifs</dc:title>
  <dc:creator>CND Office10</dc:creator>
  <cp:lastModifiedBy>User</cp:lastModifiedBy>
  <cp:revision>159</cp:revision>
  <cp:lastPrinted>2017-07-31T12:55:04Z</cp:lastPrinted>
  <dcterms:created xsi:type="dcterms:W3CDTF">2016-05-19T10:18:40Z</dcterms:created>
  <dcterms:modified xsi:type="dcterms:W3CDTF">2022-03-14T07:05:55Z</dcterms:modified>
</cp:coreProperties>
</file>