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3" autoAdjust="0"/>
    <p:restoredTop sz="94660"/>
  </p:normalViewPr>
  <p:slideViewPr>
    <p:cSldViewPr snapToGrid="0">
      <p:cViewPr varScale="1">
        <p:scale>
          <a:sx n="76" d="100"/>
          <a:sy n="76"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92EE5-C40C-4DE8-8772-C2628B4547D7}" type="datetimeFigureOut">
              <a:rPr lang="lv-LV" smtClean="0"/>
              <a:t>2022.02.02.</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E2138-9830-4767-A43C-B0D94F81C6AE}" type="slidenum">
              <a:rPr lang="lv-LV" smtClean="0"/>
              <a:t>‹#›</a:t>
            </a:fld>
            <a:endParaRPr lang="lv-LV"/>
          </a:p>
        </p:txBody>
      </p:sp>
    </p:spTree>
    <p:extLst>
      <p:ext uri="{BB962C8B-B14F-4D97-AF65-F5344CB8AC3E}">
        <p14:creationId xmlns:p14="http://schemas.microsoft.com/office/powerpoint/2010/main" val="78057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bg>
      <p:bgPr>
        <a:solidFill>
          <a:schemeClr val="accent4">
            <a:lumMod val="75000"/>
          </a:schemeClr>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EB13914-A7A8-4819-9746-D27C1B0516A9}"/>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endParaRPr lang="lv-LV" dirty="0"/>
          </a:p>
        </p:txBody>
      </p:sp>
      <p:sp>
        <p:nvSpPr>
          <p:cNvPr id="3" name="Apakšvirsraksts 2">
            <a:extLst>
              <a:ext uri="{FF2B5EF4-FFF2-40B4-BE49-F238E27FC236}">
                <a16:creationId xmlns:a16="http://schemas.microsoft.com/office/drawing/2014/main" id="{062375D0-6BC0-4F09-AD29-70CA555EA7E8}"/>
              </a:ext>
            </a:extLst>
          </p:cNvPr>
          <p:cNvSpPr>
            <a:spLocks noGrp="1"/>
          </p:cNvSpPr>
          <p:nvPr>
            <p:ph type="subTitle" idx="1"/>
          </p:nvPr>
        </p:nvSpPr>
        <p:spPr>
          <a:xfrm>
            <a:off x="1524000" y="3602038"/>
            <a:ext cx="9144000" cy="1655762"/>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Noklikšķiniet, lai rediģētu šablona apakšvirsraksta stilu</a:t>
            </a:r>
          </a:p>
        </p:txBody>
      </p:sp>
      <p:sp>
        <p:nvSpPr>
          <p:cNvPr id="4" name="Datuma vietturis 3">
            <a:extLst>
              <a:ext uri="{FF2B5EF4-FFF2-40B4-BE49-F238E27FC236}">
                <a16:creationId xmlns:a16="http://schemas.microsoft.com/office/drawing/2014/main" id="{35AF816D-A991-4C35-9D25-46BBA2ED4459}"/>
              </a:ext>
            </a:extLst>
          </p:cNvPr>
          <p:cNvSpPr>
            <a:spLocks noGrp="1"/>
          </p:cNvSpPr>
          <p:nvPr>
            <p:ph type="dt" sz="half" idx="10"/>
          </p:nvPr>
        </p:nvSpPr>
        <p:spPr/>
        <p:txBody>
          <a:bodyPr/>
          <a:lstStyle/>
          <a:p>
            <a:fld id="{5467CD8D-E2FF-483A-AF8D-C7E5F7CB5CF3}" type="datetimeFigureOut">
              <a:rPr lang="lv-LV" smtClean="0"/>
              <a:t>2022.02.02.</a:t>
            </a:fld>
            <a:endParaRPr lang="lv-LV"/>
          </a:p>
        </p:txBody>
      </p:sp>
      <p:sp>
        <p:nvSpPr>
          <p:cNvPr id="5" name="Kājenes vietturis 4">
            <a:extLst>
              <a:ext uri="{FF2B5EF4-FFF2-40B4-BE49-F238E27FC236}">
                <a16:creationId xmlns:a16="http://schemas.microsoft.com/office/drawing/2014/main" id="{1B30F56D-FF97-47AF-B758-E39DE41F7A75}"/>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99C81BBA-B921-46E1-87A3-FEA5070C9782}"/>
              </a:ext>
            </a:extLst>
          </p:cNvPr>
          <p:cNvSpPr>
            <a:spLocks noGrp="1"/>
          </p:cNvSpPr>
          <p:nvPr>
            <p:ph type="sldNum" sz="quarter" idx="12"/>
          </p:nvPr>
        </p:nvSpPr>
        <p:spPr/>
        <p:txBody>
          <a:bodyPr/>
          <a:lstStyle/>
          <a:p>
            <a:fld id="{078ACF40-F2CD-42C0-968C-3898D6424621}" type="slidenum">
              <a:rPr lang="lv-LV" smtClean="0"/>
              <a:t>‹#›</a:t>
            </a:fld>
            <a:endParaRPr lang="lv-LV"/>
          </a:p>
        </p:txBody>
      </p:sp>
      <p:pic>
        <p:nvPicPr>
          <p:cNvPr id="7" name="Attēls 6">
            <a:extLst>
              <a:ext uri="{FF2B5EF4-FFF2-40B4-BE49-F238E27FC236}">
                <a16:creationId xmlns:a16="http://schemas.microsoft.com/office/drawing/2014/main" id="{47915924-F392-4E87-833F-5AF4AB21EA9A}"/>
              </a:ext>
            </a:extLst>
          </p:cNvPr>
          <p:cNvPicPr>
            <a:picLocks noChangeAspect="1"/>
          </p:cNvPicPr>
          <p:nvPr userDrawn="1"/>
        </p:nvPicPr>
        <p:blipFill>
          <a:blip r:embed="rId2"/>
          <a:stretch>
            <a:fillRect/>
          </a:stretch>
        </p:blipFill>
        <p:spPr>
          <a:xfrm>
            <a:off x="1" y="5349875"/>
            <a:ext cx="10668000" cy="747999"/>
          </a:xfrm>
          <a:prstGeom prst="rect">
            <a:avLst/>
          </a:prstGeom>
        </p:spPr>
      </p:pic>
      <p:pic>
        <p:nvPicPr>
          <p:cNvPr id="1026" name="Picture 2" descr="Jūras Zeme - Home | Facebook">
            <a:extLst>
              <a:ext uri="{FF2B5EF4-FFF2-40B4-BE49-F238E27FC236}">
                <a16:creationId xmlns:a16="http://schemas.microsoft.com/office/drawing/2014/main" id="{9A36A955-6E37-44B2-A608-A08179D9F5D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10336" y="42451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556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C276FF0-E530-4628-9DB5-DEDD387B8B3C}"/>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54B8C0F8-F67A-4759-9C3F-0F5089CA989A}"/>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9D901DFF-9C7F-485B-8C03-7BAEDE6E8543}"/>
              </a:ext>
            </a:extLst>
          </p:cNvPr>
          <p:cNvSpPr>
            <a:spLocks noGrp="1"/>
          </p:cNvSpPr>
          <p:nvPr>
            <p:ph type="dt" sz="half" idx="10"/>
          </p:nvPr>
        </p:nvSpPr>
        <p:spPr/>
        <p:txBody>
          <a:bodyPr/>
          <a:lstStyle/>
          <a:p>
            <a:fld id="{5467CD8D-E2FF-483A-AF8D-C7E5F7CB5CF3}" type="datetimeFigureOut">
              <a:rPr lang="lv-LV" smtClean="0"/>
              <a:t>2022.02.02.</a:t>
            </a:fld>
            <a:endParaRPr lang="lv-LV"/>
          </a:p>
        </p:txBody>
      </p:sp>
      <p:sp>
        <p:nvSpPr>
          <p:cNvPr id="5" name="Kājenes vietturis 4">
            <a:extLst>
              <a:ext uri="{FF2B5EF4-FFF2-40B4-BE49-F238E27FC236}">
                <a16:creationId xmlns:a16="http://schemas.microsoft.com/office/drawing/2014/main" id="{265E4EFD-7748-48B8-B316-80C947DCFB51}"/>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75876125-1D52-444E-9C6B-EB81037B0C58}"/>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206861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15F091F4-949F-49BB-9F1D-CC8070DDBAE8}"/>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87EF686D-A190-4EED-945C-ACCB063AC679}"/>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EA251E4D-C2DF-48F1-A104-D63BFC224E1E}"/>
              </a:ext>
            </a:extLst>
          </p:cNvPr>
          <p:cNvSpPr>
            <a:spLocks noGrp="1"/>
          </p:cNvSpPr>
          <p:nvPr>
            <p:ph type="dt" sz="half" idx="10"/>
          </p:nvPr>
        </p:nvSpPr>
        <p:spPr/>
        <p:txBody>
          <a:bodyPr/>
          <a:lstStyle/>
          <a:p>
            <a:fld id="{5467CD8D-E2FF-483A-AF8D-C7E5F7CB5CF3}" type="datetimeFigureOut">
              <a:rPr lang="lv-LV" smtClean="0"/>
              <a:t>2022.02.02.</a:t>
            </a:fld>
            <a:endParaRPr lang="lv-LV"/>
          </a:p>
        </p:txBody>
      </p:sp>
      <p:sp>
        <p:nvSpPr>
          <p:cNvPr id="5" name="Kājenes vietturis 4">
            <a:extLst>
              <a:ext uri="{FF2B5EF4-FFF2-40B4-BE49-F238E27FC236}">
                <a16:creationId xmlns:a16="http://schemas.microsoft.com/office/drawing/2014/main" id="{826D1185-27B7-47C1-8BC3-10A1FF6E6E1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B871419F-6C26-4116-846F-F3DDCFE8D97F}"/>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269948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BC3C5E4-83B6-45E5-8B8B-6AD44CFAA3EC}"/>
              </a:ext>
            </a:extLst>
          </p:cNvPr>
          <p:cNvSpPr>
            <a:spLocks noGrp="1"/>
          </p:cNvSpPr>
          <p:nvPr>
            <p:ph type="title"/>
          </p:nvPr>
        </p:nvSpPr>
        <p:spPr>
          <a:xfrm>
            <a:off x="459259" y="365125"/>
            <a:ext cx="11353800" cy="944691"/>
          </a:xfrm>
        </p:spPr>
        <p:txBody>
          <a:bodyPr>
            <a:normAutofit/>
          </a:bodyPr>
          <a:lstStyle>
            <a:lvl1pPr>
              <a:defRPr sz="3600" b="1" i="0">
                <a:latin typeface="Tahoma" panose="020B0604030504040204" pitchFamily="34" charset="0"/>
                <a:ea typeface="Tahoma" panose="020B0604030504040204" pitchFamily="34" charset="0"/>
                <a:cs typeface="Tahoma" panose="020B0604030504040204" pitchFamily="34" charset="0"/>
              </a:defRPr>
            </a:lvl1pPr>
          </a:lstStyle>
          <a:p>
            <a:r>
              <a:rPr lang="lv-LV" dirty="0"/>
              <a:t>Rediģēt šablona virsraksta stilu</a:t>
            </a:r>
          </a:p>
        </p:txBody>
      </p:sp>
      <p:sp>
        <p:nvSpPr>
          <p:cNvPr id="3" name="Satura vietturis 2">
            <a:extLst>
              <a:ext uri="{FF2B5EF4-FFF2-40B4-BE49-F238E27FC236}">
                <a16:creationId xmlns:a16="http://schemas.microsoft.com/office/drawing/2014/main" id="{AAE95C9B-4095-4E26-A9BC-0D8C119619E7}"/>
              </a:ext>
            </a:extLst>
          </p:cNvPr>
          <p:cNvSpPr>
            <a:spLocks noGrp="1"/>
          </p:cNvSpPr>
          <p:nvPr>
            <p:ph idx="1"/>
          </p:nvPr>
        </p:nvSpPr>
        <p:spPr>
          <a:xfrm>
            <a:off x="459259" y="1532238"/>
            <a:ext cx="11353800" cy="4644725"/>
          </a:xfrm>
        </p:spPr>
        <p:txBody>
          <a:bodyPr/>
          <a:lstStyle>
            <a:lvl1pPr>
              <a:defRPr sz="2400"/>
            </a:lvl1pPr>
            <a:lvl2pPr>
              <a:defRPr sz="2000"/>
            </a:lvl2pPr>
            <a:lvl3pPr>
              <a:defRPr sz="1800"/>
            </a:lvl3pPr>
            <a:lvl4pPr>
              <a:defRPr sz="1600"/>
            </a:lvl4pPr>
            <a:lvl5pPr>
              <a:defRPr sz="1600"/>
            </a:lvl5p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4" name="Datuma vietturis 3">
            <a:extLst>
              <a:ext uri="{FF2B5EF4-FFF2-40B4-BE49-F238E27FC236}">
                <a16:creationId xmlns:a16="http://schemas.microsoft.com/office/drawing/2014/main" id="{FE3932E8-487D-4970-8F22-B3895AD06F23}"/>
              </a:ext>
            </a:extLst>
          </p:cNvPr>
          <p:cNvSpPr>
            <a:spLocks noGrp="1"/>
          </p:cNvSpPr>
          <p:nvPr>
            <p:ph type="dt" sz="half" idx="10"/>
          </p:nvPr>
        </p:nvSpPr>
        <p:spPr>
          <a:xfrm>
            <a:off x="838200" y="6473527"/>
            <a:ext cx="2743200" cy="322090"/>
          </a:xfrm>
        </p:spPr>
        <p:txBody>
          <a:bodyPr/>
          <a:lstStyle>
            <a:lvl1pPr>
              <a:defRPr/>
            </a:lvl1pPr>
          </a:lstStyle>
          <a:p>
            <a:r>
              <a:rPr lang="lv-LV" dirty="0"/>
              <a:t>26.01.2021.</a:t>
            </a:r>
          </a:p>
        </p:txBody>
      </p:sp>
      <p:sp>
        <p:nvSpPr>
          <p:cNvPr id="5" name="Kājenes vietturis 4">
            <a:extLst>
              <a:ext uri="{FF2B5EF4-FFF2-40B4-BE49-F238E27FC236}">
                <a16:creationId xmlns:a16="http://schemas.microsoft.com/office/drawing/2014/main" id="{DC8D35CC-2D30-4DEF-9F1A-95875F0F719D}"/>
              </a:ext>
            </a:extLst>
          </p:cNvPr>
          <p:cNvSpPr>
            <a:spLocks noGrp="1"/>
          </p:cNvSpPr>
          <p:nvPr>
            <p:ph type="ftr" sz="quarter" idx="11"/>
          </p:nvPr>
        </p:nvSpPr>
        <p:spPr>
          <a:xfrm>
            <a:off x="4038600" y="6473527"/>
            <a:ext cx="4114800" cy="346804"/>
          </a:xfrm>
        </p:spPr>
        <p:txBody>
          <a:bodyPr/>
          <a:lstStyle/>
          <a:p>
            <a:endParaRPr lang="lv-LV" dirty="0"/>
          </a:p>
        </p:txBody>
      </p:sp>
      <p:sp>
        <p:nvSpPr>
          <p:cNvPr id="6" name="Slaida numura vietturis 5">
            <a:extLst>
              <a:ext uri="{FF2B5EF4-FFF2-40B4-BE49-F238E27FC236}">
                <a16:creationId xmlns:a16="http://schemas.microsoft.com/office/drawing/2014/main" id="{7C906E92-C3CC-43FA-A289-57AD1BA65EDD}"/>
              </a:ext>
            </a:extLst>
          </p:cNvPr>
          <p:cNvSpPr>
            <a:spLocks noGrp="1"/>
          </p:cNvSpPr>
          <p:nvPr>
            <p:ph type="sldNum" sz="quarter" idx="12"/>
          </p:nvPr>
        </p:nvSpPr>
        <p:spPr>
          <a:xfrm>
            <a:off x="8610600" y="6473527"/>
            <a:ext cx="2743200" cy="346804"/>
          </a:xfrm>
        </p:spPr>
        <p:txBody>
          <a:bodyPr/>
          <a:lstStyle/>
          <a:p>
            <a:fld id="{078ACF40-F2CD-42C0-968C-3898D6424621}" type="slidenum">
              <a:rPr lang="lv-LV" smtClean="0"/>
              <a:t>‹#›</a:t>
            </a:fld>
            <a:endParaRPr lang="lv-LV"/>
          </a:p>
        </p:txBody>
      </p:sp>
      <p:pic>
        <p:nvPicPr>
          <p:cNvPr id="7" name="Attēls 6">
            <a:extLst>
              <a:ext uri="{FF2B5EF4-FFF2-40B4-BE49-F238E27FC236}">
                <a16:creationId xmlns:a16="http://schemas.microsoft.com/office/drawing/2014/main" id="{72390746-0C52-421D-90B1-9C1C6DBDA398}"/>
              </a:ext>
            </a:extLst>
          </p:cNvPr>
          <p:cNvPicPr>
            <a:picLocks noChangeAspect="1"/>
          </p:cNvPicPr>
          <p:nvPr userDrawn="1"/>
        </p:nvPicPr>
        <p:blipFill>
          <a:blip r:embed="rId2"/>
          <a:stretch>
            <a:fillRect/>
          </a:stretch>
        </p:blipFill>
        <p:spPr>
          <a:xfrm>
            <a:off x="0" y="5808098"/>
            <a:ext cx="11353800" cy="701514"/>
          </a:xfrm>
          <a:prstGeom prst="rect">
            <a:avLst/>
          </a:prstGeom>
        </p:spPr>
      </p:pic>
      <p:pic>
        <p:nvPicPr>
          <p:cNvPr id="2050" name="Picture 2" descr="Jūras Zeme - Home | Facebook">
            <a:extLst>
              <a:ext uri="{FF2B5EF4-FFF2-40B4-BE49-F238E27FC236}">
                <a16:creationId xmlns:a16="http://schemas.microsoft.com/office/drawing/2014/main" id="{3BD2906A-8E2F-48E3-B426-7B6C18BCA5C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405286" y="5807863"/>
            <a:ext cx="682487" cy="68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962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A762E96-A7B2-4287-BAB2-99AA7F96309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528CAEB9-64B1-43BE-9179-1CB6BE6C02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CA48A82F-19BF-4C51-AB1E-5E9B4CA181C9}"/>
              </a:ext>
            </a:extLst>
          </p:cNvPr>
          <p:cNvSpPr>
            <a:spLocks noGrp="1"/>
          </p:cNvSpPr>
          <p:nvPr>
            <p:ph type="dt" sz="half" idx="10"/>
          </p:nvPr>
        </p:nvSpPr>
        <p:spPr/>
        <p:txBody>
          <a:bodyPr/>
          <a:lstStyle/>
          <a:p>
            <a:fld id="{5467CD8D-E2FF-483A-AF8D-C7E5F7CB5CF3}" type="datetimeFigureOut">
              <a:rPr lang="lv-LV" smtClean="0"/>
              <a:t>2022.02.02.</a:t>
            </a:fld>
            <a:endParaRPr lang="lv-LV"/>
          </a:p>
        </p:txBody>
      </p:sp>
      <p:sp>
        <p:nvSpPr>
          <p:cNvPr id="5" name="Kājenes vietturis 4">
            <a:extLst>
              <a:ext uri="{FF2B5EF4-FFF2-40B4-BE49-F238E27FC236}">
                <a16:creationId xmlns:a16="http://schemas.microsoft.com/office/drawing/2014/main" id="{9607667B-BDAD-4C6D-B9A6-AAA7307EF9F3}"/>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6636208B-D638-443A-8FEC-59544900C37B}"/>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321898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547FE49-91E7-4D7D-9789-7DFF412AF294}"/>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57337FA2-85AD-4A68-BDCF-790C83D4335C}"/>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F6B94506-0C3B-40D0-A2A2-451599F409DF}"/>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E66170D9-C0A1-44E0-9211-EB7BD352A250}"/>
              </a:ext>
            </a:extLst>
          </p:cNvPr>
          <p:cNvSpPr>
            <a:spLocks noGrp="1"/>
          </p:cNvSpPr>
          <p:nvPr>
            <p:ph type="dt" sz="half" idx="10"/>
          </p:nvPr>
        </p:nvSpPr>
        <p:spPr/>
        <p:txBody>
          <a:bodyPr/>
          <a:lstStyle/>
          <a:p>
            <a:fld id="{5467CD8D-E2FF-483A-AF8D-C7E5F7CB5CF3}" type="datetimeFigureOut">
              <a:rPr lang="lv-LV" smtClean="0"/>
              <a:t>2022.02.02.</a:t>
            </a:fld>
            <a:endParaRPr lang="lv-LV"/>
          </a:p>
        </p:txBody>
      </p:sp>
      <p:sp>
        <p:nvSpPr>
          <p:cNvPr id="6" name="Kājenes vietturis 5">
            <a:extLst>
              <a:ext uri="{FF2B5EF4-FFF2-40B4-BE49-F238E27FC236}">
                <a16:creationId xmlns:a16="http://schemas.microsoft.com/office/drawing/2014/main" id="{FC8DC3A7-E3E0-466F-A3C6-0E12BA997AD0}"/>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A914AECF-F93F-4B95-9B80-5DC652A1C312}"/>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237190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803E16C-B73F-42F0-8903-4E31610A4D80}"/>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45FC3415-25FC-43EB-98ED-E8AABC77E4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DA6380B0-88C4-4582-9FD9-1126E02D8BE9}"/>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34905396-97B1-4BDD-A0D3-550E0E24E9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874A80FA-1CF4-464E-ABBB-0BB38C1B705C}"/>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59075774-0A4B-4820-9EC1-D00788A09A70}"/>
              </a:ext>
            </a:extLst>
          </p:cNvPr>
          <p:cNvSpPr>
            <a:spLocks noGrp="1"/>
          </p:cNvSpPr>
          <p:nvPr>
            <p:ph type="dt" sz="half" idx="10"/>
          </p:nvPr>
        </p:nvSpPr>
        <p:spPr/>
        <p:txBody>
          <a:bodyPr/>
          <a:lstStyle/>
          <a:p>
            <a:fld id="{5467CD8D-E2FF-483A-AF8D-C7E5F7CB5CF3}" type="datetimeFigureOut">
              <a:rPr lang="lv-LV" smtClean="0"/>
              <a:t>2022.02.02.</a:t>
            </a:fld>
            <a:endParaRPr lang="lv-LV"/>
          </a:p>
        </p:txBody>
      </p:sp>
      <p:sp>
        <p:nvSpPr>
          <p:cNvPr id="8" name="Kājenes vietturis 7">
            <a:extLst>
              <a:ext uri="{FF2B5EF4-FFF2-40B4-BE49-F238E27FC236}">
                <a16:creationId xmlns:a16="http://schemas.microsoft.com/office/drawing/2014/main" id="{9AAD8FD3-FA71-4C11-9E6A-2CC29CB5BE79}"/>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8F4C4E26-FDE9-43AF-83A1-7A63B7594A54}"/>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2547309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E4CEC3E-B1EE-4392-8091-AD3FEB2FDDD8}"/>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4FE38D2F-190A-4D3C-9A38-893514C0F611}"/>
              </a:ext>
            </a:extLst>
          </p:cNvPr>
          <p:cNvSpPr>
            <a:spLocks noGrp="1"/>
          </p:cNvSpPr>
          <p:nvPr>
            <p:ph type="dt" sz="half" idx="10"/>
          </p:nvPr>
        </p:nvSpPr>
        <p:spPr/>
        <p:txBody>
          <a:bodyPr/>
          <a:lstStyle/>
          <a:p>
            <a:fld id="{5467CD8D-E2FF-483A-AF8D-C7E5F7CB5CF3}" type="datetimeFigureOut">
              <a:rPr lang="lv-LV" smtClean="0"/>
              <a:t>2022.02.02.</a:t>
            </a:fld>
            <a:endParaRPr lang="lv-LV"/>
          </a:p>
        </p:txBody>
      </p:sp>
      <p:sp>
        <p:nvSpPr>
          <p:cNvPr id="4" name="Kājenes vietturis 3">
            <a:extLst>
              <a:ext uri="{FF2B5EF4-FFF2-40B4-BE49-F238E27FC236}">
                <a16:creationId xmlns:a16="http://schemas.microsoft.com/office/drawing/2014/main" id="{533F5EBF-C819-46C9-8DAA-38741F19269B}"/>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7CC80E33-E446-427C-88F9-7E8555AF1ABF}"/>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586192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72422551-4FE1-4563-81DF-D48522A06C6E}"/>
              </a:ext>
            </a:extLst>
          </p:cNvPr>
          <p:cNvSpPr>
            <a:spLocks noGrp="1"/>
          </p:cNvSpPr>
          <p:nvPr>
            <p:ph type="dt" sz="half" idx="10"/>
          </p:nvPr>
        </p:nvSpPr>
        <p:spPr/>
        <p:txBody>
          <a:bodyPr/>
          <a:lstStyle/>
          <a:p>
            <a:fld id="{5467CD8D-E2FF-483A-AF8D-C7E5F7CB5CF3}" type="datetimeFigureOut">
              <a:rPr lang="lv-LV" smtClean="0"/>
              <a:t>2022.02.02.</a:t>
            </a:fld>
            <a:endParaRPr lang="lv-LV"/>
          </a:p>
        </p:txBody>
      </p:sp>
      <p:sp>
        <p:nvSpPr>
          <p:cNvPr id="3" name="Kājenes vietturis 2">
            <a:extLst>
              <a:ext uri="{FF2B5EF4-FFF2-40B4-BE49-F238E27FC236}">
                <a16:creationId xmlns:a16="http://schemas.microsoft.com/office/drawing/2014/main" id="{A8B7910F-B7FC-43F5-A1E8-D4C015D4FD18}"/>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C2C7013F-44BB-4E35-8CEC-DCF5B5535EFC}"/>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216805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2D345A0-6FB8-4879-B2F8-62C4118FD60B}"/>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F8B1F322-6F3D-41A5-AA48-C2696FCFB5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4FCE8A52-C5F1-42F2-A689-8ECA0D857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D6C16FC0-B25C-41AF-947A-CD9D06918B2C}"/>
              </a:ext>
            </a:extLst>
          </p:cNvPr>
          <p:cNvSpPr>
            <a:spLocks noGrp="1"/>
          </p:cNvSpPr>
          <p:nvPr>
            <p:ph type="dt" sz="half" idx="10"/>
          </p:nvPr>
        </p:nvSpPr>
        <p:spPr/>
        <p:txBody>
          <a:bodyPr/>
          <a:lstStyle/>
          <a:p>
            <a:fld id="{5467CD8D-E2FF-483A-AF8D-C7E5F7CB5CF3}" type="datetimeFigureOut">
              <a:rPr lang="lv-LV" smtClean="0"/>
              <a:t>2022.02.02.</a:t>
            </a:fld>
            <a:endParaRPr lang="lv-LV"/>
          </a:p>
        </p:txBody>
      </p:sp>
      <p:sp>
        <p:nvSpPr>
          <p:cNvPr id="6" name="Kājenes vietturis 5">
            <a:extLst>
              <a:ext uri="{FF2B5EF4-FFF2-40B4-BE49-F238E27FC236}">
                <a16:creationId xmlns:a16="http://schemas.microsoft.com/office/drawing/2014/main" id="{8F2E054E-EBB7-479A-81A2-B233B4AF7C6E}"/>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82D687A3-EC26-4760-BDAB-2B3192CECEF7}"/>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1623737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69538C-0C68-496A-A4B3-667A1617B435}"/>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D09B4658-AFDE-41CC-B22E-3C261B882E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8169501F-C815-4D20-B3FA-EEBC71DBBC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E977C5A8-B33A-4DF8-B8E4-9DAC52160443}"/>
              </a:ext>
            </a:extLst>
          </p:cNvPr>
          <p:cNvSpPr>
            <a:spLocks noGrp="1"/>
          </p:cNvSpPr>
          <p:nvPr>
            <p:ph type="dt" sz="half" idx="10"/>
          </p:nvPr>
        </p:nvSpPr>
        <p:spPr/>
        <p:txBody>
          <a:bodyPr/>
          <a:lstStyle/>
          <a:p>
            <a:fld id="{5467CD8D-E2FF-483A-AF8D-C7E5F7CB5CF3}" type="datetimeFigureOut">
              <a:rPr lang="lv-LV" smtClean="0"/>
              <a:t>2022.02.02.</a:t>
            </a:fld>
            <a:endParaRPr lang="lv-LV"/>
          </a:p>
        </p:txBody>
      </p:sp>
      <p:sp>
        <p:nvSpPr>
          <p:cNvPr id="6" name="Kājenes vietturis 5">
            <a:extLst>
              <a:ext uri="{FF2B5EF4-FFF2-40B4-BE49-F238E27FC236}">
                <a16:creationId xmlns:a16="http://schemas.microsoft.com/office/drawing/2014/main" id="{889B3A35-2F53-46D6-9B34-7DB048CDEA1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8B524CA4-2E6A-4A2E-B41D-61A91F5D7832}"/>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251528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0CD27F0B-E42E-4709-8F9D-D4E46C5717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C215DD7B-F538-4492-A473-EADD819159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97A90AD4-9765-45CC-B1A4-144FE77DCB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67CD8D-E2FF-483A-AF8D-C7E5F7CB5CF3}" type="datetimeFigureOut">
              <a:rPr lang="lv-LV" smtClean="0"/>
              <a:t>2022.02.02.</a:t>
            </a:fld>
            <a:endParaRPr lang="lv-LV"/>
          </a:p>
        </p:txBody>
      </p:sp>
      <p:sp>
        <p:nvSpPr>
          <p:cNvPr id="5" name="Kājenes vietturis 4">
            <a:extLst>
              <a:ext uri="{FF2B5EF4-FFF2-40B4-BE49-F238E27FC236}">
                <a16:creationId xmlns:a16="http://schemas.microsoft.com/office/drawing/2014/main" id="{784E9F45-F7D7-4AAC-8D53-5AD25674C5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681F9131-5615-4741-949A-F601100544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ACF40-F2CD-42C0-968C-3898D6424621}" type="slidenum">
              <a:rPr lang="lv-LV" smtClean="0"/>
              <a:t>‹#›</a:t>
            </a:fld>
            <a:endParaRPr lang="lv-LV"/>
          </a:p>
        </p:txBody>
      </p:sp>
    </p:spTree>
    <p:extLst>
      <p:ext uri="{BB962C8B-B14F-4D97-AF65-F5344CB8AC3E}">
        <p14:creationId xmlns:p14="http://schemas.microsoft.com/office/powerpoint/2010/main" val="283562394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62F0079-36EF-405D-89A1-1CF4E9721E23}"/>
              </a:ext>
            </a:extLst>
          </p:cNvPr>
          <p:cNvSpPr>
            <a:spLocks noGrp="1"/>
          </p:cNvSpPr>
          <p:nvPr>
            <p:ph type="ctrTitle"/>
          </p:nvPr>
        </p:nvSpPr>
        <p:spPr>
          <a:xfrm>
            <a:off x="832022" y="1041400"/>
            <a:ext cx="9144000" cy="2387600"/>
          </a:xfrm>
        </p:spPr>
        <p:txBody>
          <a:bodyPr/>
          <a:lstStyle/>
          <a:p>
            <a:r>
              <a:rPr lang="lv-LV" dirty="0"/>
              <a:t>Par biedrības «Jūras Zeme» darbību</a:t>
            </a:r>
          </a:p>
        </p:txBody>
      </p:sp>
      <p:sp>
        <p:nvSpPr>
          <p:cNvPr id="3" name="Apakšvirsraksts 2">
            <a:extLst>
              <a:ext uri="{FF2B5EF4-FFF2-40B4-BE49-F238E27FC236}">
                <a16:creationId xmlns:a16="http://schemas.microsoft.com/office/drawing/2014/main" id="{840B1BC7-35B4-4AA1-864A-DB4D1FCAA3E2}"/>
              </a:ext>
            </a:extLst>
          </p:cNvPr>
          <p:cNvSpPr>
            <a:spLocks noGrp="1"/>
          </p:cNvSpPr>
          <p:nvPr>
            <p:ph type="subTitle" idx="1"/>
          </p:nvPr>
        </p:nvSpPr>
        <p:spPr>
          <a:xfrm>
            <a:off x="832022" y="3602038"/>
            <a:ext cx="9144000" cy="1655762"/>
          </a:xfrm>
        </p:spPr>
        <p:txBody>
          <a:bodyPr/>
          <a:lstStyle/>
          <a:p>
            <a:r>
              <a:rPr lang="lv-LV" dirty="0"/>
              <a:t>26.01.2022.</a:t>
            </a:r>
          </a:p>
          <a:p>
            <a:r>
              <a:rPr lang="lv-LV" dirty="0"/>
              <a:t>Inga Pērkone</a:t>
            </a:r>
          </a:p>
        </p:txBody>
      </p:sp>
    </p:spTree>
    <p:extLst>
      <p:ext uri="{BB962C8B-B14F-4D97-AF65-F5344CB8AC3E}">
        <p14:creationId xmlns:p14="http://schemas.microsoft.com/office/powerpoint/2010/main" val="340783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049833F-E4D0-4E04-82C3-9777F652021A}"/>
              </a:ext>
            </a:extLst>
          </p:cNvPr>
          <p:cNvSpPr>
            <a:spLocks noGrp="1"/>
          </p:cNvSpPr>
          <p:nvPr>
            <p:ph type="title"/>
          </p:nvPr>
        </p:nvSpPr>
        <p:spPr/>
        <p:txBody>
          <a:bodyPr/>
          <a:lstStyle/>
          <a:p>
            <a:r>
              <a:rPr lang="lv-LV" dirty="0"/>
              <a:t>5.Projekts «</a:t>
            </a:r>
            <a:r>
              <a:rPr lang="lv-LV" dirty="0" err="1"/>
              <a:t>Cherish</a:t>
            </a:r>
            <a:r>
              <a:rPr lang="lv-LV" dirty="0"/>
              <a:t>»</a:t>
            </a:r>
          </a:p>
        </p:txBody>
      </p:sp>
      <p:sp>
        <p:nvSpPr>
          <p:cNvPr id="3" name="Satura vietturis 2">
            <a:extLst>
              <a:ext uri="{FF2B5EF4-FFF2-40B4-BE49-F238E27FC236}">
                <a16:creationId xmlns:a16="http://schemas.microsoft.com/office/drawing/2014/main" id="{75ABC480-87F9-4B32-BF0F-2B219F72897E}"/>
              </a:ext>
            </a:extLst>
          </p:cNvPr>
          <p:cNvSpPr>
            <a:spLocks noGrp="1"/>
          </p:cNvSpPr>
          <p:nvPr>
            <p:ph idx="1"/>
          </p:nvPr>
        </p:nvSpPr>
        <p:spPr>
          <a:xfrm>
            <a:off x="459259" y="1532239"/>
            <a:ext cx="11353800" cy="2382854"/>
          </a:xfrm>
        </p:spPr>
        <p:txBody>
          <a:bodyPr>
            <a:normAutofit lnSpcReduction="10000"/>
          </a:bodyPr>
          <a:lstStyle/>
          <a:p>
            <a:r>
              <a:rPr lang="lv-LV" sz="2800" dirty="0"/>
              <a:t>Projekts tiek īstenots sadarbībā ar Rīgas plānošanas reģionu</a:t>
            </a:r>
          </a:p>
          <a:p>
            <a:r>
              <a:rPr lang="lv-LV" sz="2800" dirty="0"/>
              <a:t>Izstrādāts Kultūras Mantojuma saglabāšanas plāns nākamajam plānošanas periodam. </a:t>
            </a:r>
          </a:p>
          <a:p>
            <a:r>
              <a:rPr lang="lv-LV" sz="2800" dirty="0"/>
              <a:t>Maljorkā notika klātienes starptautiska projekta tikšanās.</a:t>
            </a:r>
          </a:p>
          <a:p>
            <a:r>
              <a:rPr lang="lv-LV" sz="2800" dirty="0"/>
              <a:t>Izstrādāts Nēģu TEK.</a:t>
            </a:r>
          </a:p>
        </p:txBody>
      </p:sp>
      <p:pic>
        <p:nvPicPr>
          <p:cNvPr id="7170" name="Picture 2">
            <a:extLst>
              <a:ext uri="{FF2B5EF4-FFF2-40B4-BE49-F238E27FC236}">
                <a16:creationId xmlns:a16="http://schemas.microsoft.com/office/drawing/2014/main" id="{2B97A639-4998-43C5-8AD7-E31F8D99C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743" y="3935592"/>
            <a:ext cx="2857500" cy="5429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F3B966F6-89AC-456D-AEC1-5B023C222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017" y="3915092"/>
            <a:ext cx="2226364" cy="166977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Fotoattēlā varētu būt iekštelpās un tekstā redzams CHERISH Consell de Mallorca">
            <a:extLst>
              <a:ext uri="{FF2B5EF4-FFF2-40B4-BE49-F238E27FC236}">
                <a16:creationId xmlns:a16="http://schemas.microsoft.com/office/drawing/2014/main" id="{85F11D75-1E4D-42BA-9B5F-44CFB5A67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4003" y="3920076"/>
            <a:ext cx="2226364" cy="1669773"/>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Fotoattēlā varētu būt iekštelpās">
            <a:extLst>
              <a:ext uri="{FF2B5EF4-FFF2-40B4-BE49-F238E27FC236}">
                <a16:creationId xmlns:a16="http://schemas.microsoft.com/office/drawing/2014/main" id="{3C2C7000-629D-4AB4-964C-125003D7A1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276" y="3915092"/>
            <a:ext cx="2226365" cy="1669774"/>
          </a:xfrm>
          <a:prstGeom prst="rect">
            <a:avLst/>
          </a:prstGeom>
          <a:noFill/>
          <a:extLst>
            <a:ext uri="{909E8E84-426E-40DD-AFC4-6F175D3DCCD1}">
              <a14:hiddenFill xmlns:a14="http://schemas.microsoft.com/office/drawing/2010/main">
                <a:solidFill>
                  <a:srgbClr val="FFFFFF"/>
                </a:solidFill>
              </a14:hiddenFill>
            </a:ext>
          </a:extLst>
        </p:spPr>
      </p:pic>
      <p:sp>
        <p:nvSpPr>
          <p:cNvPr id="10" name="Satura vietturis 2">
            <a:extLst>
              <a:ext uri="{FF2B5EF4-FFF2-40B4-BE49-F238E27FC236}">
                <a16:creationId xmlns:a16="http://schemas.microsoft.com/office/drawing/2014/main" id="{0AA49E76-5E66-4B51-83D5-8F1D2F899355}"/>
              </a:ext>
            </a:extLst>
          </p:cNvPr>
          <p:cNvSpPr txBox="1">
            <a:spLocks/>
          </p:cNvSpPr>
          <p:nvPr/>
        </p:nvSpPr>
        <p:spPr>
          <a:xfrm>
            <a:off x="8604031" y="4720280"/>
            <a:ext cx="3015084" cy="86458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v-LV" dirty="0"/>
              <a:t>Bildes - https://www.facebook.com/cherishlatvia </a:t>
            </a:r>
          </a:p>
        </p:txBody>
      </p:sp>
    </p:spTree>
    <p:extLst>
      <p:ext uri="{BB962C8B-B14F-4D97-AF65-F5344CB8AC3E}">
        <p14:creationId xmlns:p14="http://schemas.microsoft.com/office/powerpoint/2010/main" val="1463734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547C1B4-3EC6-41DE-A517-90A884B27660}"/>
              </a:ext>
            </a:extLst>
          </p:cNvPr>
          <p:cNvSpPr>
            <a:spLocks noGrp="1"/>
          </p:cNvSpPr>
          <p:nvPr>
            <p:ph type="title"/>
          </p:nvPr>
        </p:nvSpPr>
        <p:spPr/>
        <p:txBody>
          <a:bodyPr/>
          <a:lstStyle/>
          <a:p>
            <a:r>
              <a:rPr lang="lv-LV" dirty="0"/>
              <a:t>6.Interešu aizstāvība</a:t>
            </a:r>
          </a:p>
        </p:txBody>
      </p:sp>
      <p:sp>
        <p:nvSpPr>
          <p:cNvPr id="3" name="Satura vietturis 2">
            <a:extLst>
              <a:ext uri="{FF2B5EF4-FFF2-40B4-BE49-F238E27FC236}">
                <a16:creationId xmlns:a16="http://schemas.microsoft.com/office/drawing/2014/main" id="{878A7EAD-F24D-4FA4-A042-AFB070353529}"/>
              </a:ext>
            </a:extLst>
          </p:cNvPr>
          <p:cNvSpPr>
            <a:spLocks noGrp="1"/>
          </p:cNvSpPr>
          <p:nvPr>
            <p:ph idx="1"/>
          </p:nvPr>
        </p:nvSpPr>
        <p:spPr>
          <a:xfrm>
            <a:off x="459259" y="2273643"/>
            <a:ext cx="11353800" cy="3903320"/>
          </a:xfrm>
        </p:spPr>
        <p:txBody>
          <a:bodyPr>
            <a:normAutofit/>
          </a:bodyPr>
          <a:lstStyle/>
          <a:p>
            <a:r>
              <a:rPr lang="lv-LV" sz="2800" dirty="0"/>
              <a:t>Darbs LLF padomē:</a:t>
            </a:r>
          </a:p>
          <a:p>
            <a:pPr lvl="1"/>
            <a:r>
              <a:rPr lang="lv-LV" sz="2400" dirty="0"/>
              <a:t>Pierīgas izaicinājumi un KLP, </a:t>
            </a:r>
          </a:p>
          <a:p>
            <a:pPr lvl="1"/>
            <a:r>
              <a:rPr lang="lv-LV" sz="2400" dirty="0"/>
              <a:t>Jaunais EJZF fonds, </a:t>
            </a:r>
          </a:p>
          <a:p>
            <a:pPr lvl="1"/>
            <a:r>
              <a:rPr lang="lv-LV" sz="2400" dirty="0"/>
              <a:t>Vienkāršotās izmaksas</a:t>
            </a:r>
          </a:p>
          <a:p>
            <a:r>
              <a:rPr lang="lv-LV" sz="2800" dirty="0"/>
              <a:t>Vizīte Slovēnijas prezidentūras pasākumā par Viedajiem Ciemiem</a:t>
            </a:r>
          </a:p>
        </p:txBody>
      </p:sp>
    </p:spTree>
    <p:extLst>
      <p:ext uri="{BB962C8B-B14F-4D97-AF65-F5344CB8AC3E}">
        <p14:creationId xmlns:p14="http://schemas.microsoft.com/office/powerpoint/2010/main" val="1899909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13E8813D-5BAE-4985-B005-AEFDDCD64CA0}"/>
              </a:ext>
            </a:extLst>
          </p:cNvPr>
          <p:cNvSpPr>
            <a:spLocks noGrp="1"/>
          </p:cNvSpPr>
          <p:nvPr>
            <p:ph type="ctrTitle"/>
          </p:nvPr>
        </p:nvSpPr>
        <p:spPr/>
        <p:txBody>
          <a:bodyPr/>
          <a:lstStyle/>
          <a:p>
            <a:pPr algn="ctr"/>
            <a:r>
              <a:rPr lang="lv-LV" b="1" dirty="0"/>
              <a:t>Paldies par uzmanību!</a:t>
            </a:r>
          </a:p>
        </p:txBody>
      </p:sp>
    </p:spTree>
    <p:extLst>
      <p:ext uri="{BB962C8B-B14F-4D97-AF65-F5344CB8AC3E}">
        <p14:creationId xmlns:p14="http://schemas.microsoft.com/office/powerpoint/2010/main" val="2680831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F7FC9A5-B5B2-4331-AF86-CE8EEDCB4D58}"/>
              </a:ext>
            </a:extLst>
          </p:cNvPr>
          <p:cNvSpPr>
            <a:spLocks noGrp="1"/>
          </p:cNvSpPr>
          <p:nvPr>
            <p:ph type="title"/>
          </p:nvPr>
        </p:nvSpPr>
        <p:spPr/>
        <p:txBody>
          <a:bodyPr/>
          <a:lstStyle/>
          <a:p>
            <a:r>
              <a:rPr lang="lv-LV" dirty="0"/>
              <a:t>Par biedrību «Jūras Zeme»</a:t>
            </a:r>
          </a:p>
        </p:txBody>
      </p:sp>
      <p:sp>
        <p:nvSpPr>
          <p:cNvPr id="3" name="Satura vietturis 2">
            <a:extLst>
              <a:ext uri="{FF2B5EF4-FFF2-40B4-BE49-F238E27FC236}">
                <a16:creationId xmlns:a16="http://schemas.microsoft.com/office/drawing/2014/main" id="{900C63A1-4656-4FB3-AE52-12657A425B46}"/>
              </a:ext>
            </a:extLst>
          </p:cNvPr>
          <p:cNvSpPr>
            <a:spLocks noGrp="1"/>
          </p:cNvSpPr>
          <p:nvPr>
            <p:ph idx="1"/>
          </p:nvPr>
        </p:nvSpPr>
        <p:spPr>
          <a:xfrm>
            <a:off x="459258" y="1532238"/>
            <a:ext cx="11072341" cy="4644725"/>
          </a:xfrm>
        </p:spPr>
        <p:txBody>
          <a:bodyPr>
            <a:normAutofit/>
          </a:bodyPr>
          <a:lstStyle/>
          <a:p>
            <a:r>
              <a:rPr lang="lv-LV" sz="2800" dirty="0"/>
              <a:t>Biedrība reģistrēta 07.09.2009. ar nosaukumu «Publisko un                        Privāto partnerību biedrība «</a:t>
            </a:r>
            <a:r>
              <a:rPr lang="lv-LV" sz="2800" dirty="0" err="1"/>
              <a:t>Sernikon</a:t>
            </a:r>
            <a:r>
              <a:rPr lang="lv-LV" sz="2800" dirty="0"/>
              <a:t>»»</a:t>
            </a:r>
          </a:p>
          <a:p>
            <a:r>
              <a:rPr lang="lv-LV" sz="2800" dirty="0"/>
              <a:t>03.09.2019. biedrībai tika mainīts nosaukums</a:t>
            </a:r>
          </a:p>
          <a:p>
            <a:r>
              <a:rPr lang="lv-LV" sz="2800" dirty="0"/>
              <a:t>Dalībnieku skaits uz 01.11.2021. – 34 (2 pašvaldības, 12 biedrības, 1 kooperatīvs,  2 uzņēmumi, 17 fiziskas personas)</a:t>
            </a:r>
          </a:p>
          <a:p>
            <a:r>
              <a:rPr lang="lv-LV" sz="2800" dirty="0"/>
              <a:t>Darbības teritorija – Carnikavas pagasts, Saulkrastu pagasts</a:t>
            </a:r>
          </a:p>
          <a:p>
            <a:r>
              <a:rPr lang="lv-LV" altLang="lv-LV" sz="2800" dirty="0">
                <a:solidFill>
                  <a:schemeClr val="tx1"/>
                </a:solidFill>
              </a:rPr>
              <a:t>Jau otrais plānošanas periods, kura laikā tiek apgūts ELFLA un EJZF fin</a:t>
            </a:r>
            <a:r>
              <a:rPr lang="lv-LV" altLang="lv-LV" sz="2800" dirty="0"/>
              <a:t>ansējums</a:t>
            </a:r>
            <a:endParaRPr lang="lv-LV" altLang="lv-LV" sz="2800" dirty="0">
              <a:solidFill>
                <a:schemeClr val="tx1"/>
              </a:solidFill>
            </a:endParaRPr>
          </a:p>
          <a:p>
            <a:r>
              <a:rPr lang="lv-LV" altLang="lv-LV" sz="2800" dirty="0">
                <a:solidFill>
                  <a:schemeClr val="tx1"/>
                </a:solidFill>
              </a:rPr>
              <a:t>Biedrība ir viena no Latvijas mazākām vietējām rīcības grupām</a:t>
            </a:r>
          </a:p>
        </p:txBody>
      </p:sp>
      <p:pic>
        <p:nvPicPr>
          <p:cNvPr id="3074" name="Picture 2">
            <a:extLst>
              <a:ext uri="{FF2B5EF4-FFF2-40B4-BE49-F238E27FC236}">
                <a16:creationId xmlns:a16="http://schemas.microsoft.com/office/drawing/2014/main" id="{9E3E79FB-5497-4ABB-BEF9-F4DED8CF69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532" t="16740" r="11658"/>
          <a:stretch/>
        </p:blipFill>
        <p:spPr bwMode="auto">
          <a:xfrm>
            <a:off x="9557951" y="837470"/>
            <a:ext cx="2174790" cy="2062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084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C3DE9AB-5F69-443C-A1BA-40FDECC16FEF}"/>
              </a:ext>
            </a:extLst>
          </p:cNvPr>
          <p:cNvSpPr>
            <a:spLocks noGrp="1"/>
          </p:cNvSpPr>
          <p:nvPr>
            <p:ph type="title"/>
          </p:nvPr>
        </p:nvSpPr>
        <p:spPr/>
        <p:txBody>
          <a:bodyPr/>
          <a:lstStyle/>
          <a:p>
            <a:r>
              <a:rPr lang="lv-LV" dirty="0"/>
              <a:t>Par biedrību «Jūras Zeme» </a:t>
            </a:r>
          </a:p>
        </p:txBody>
      </p:sp>
      <p:sp>
        <p:nvSpPr>
          <p:cNvPr id="3" name="Satura vietturis 2">
            <a:extLst>
              <a:ext uri="{FF2B5EF4-FFF2-40B4-BE49-F238E27FC236}">
                <a16:creationId xmlns:a16="http://schemas.microsoft.com/office/drawing/2014/main" id="{A77F4FE4-27B7-4A5D-8F11-FF7E6EB4B0E5}"/>
              </a:ext>
            </a:extLst>
          </p:cNvPr>
          <p:cNvSpPr>
            <a:spLocks noGrp="1"/>
          </p:cNvSpPr>
          <p:nvPr>
            <p:ph idx="1"/>
          </p:nvPr>
        </p:nvSpPr>
        <p:spPr>
          <a:xfrm>
            <a:off x="459259" y="1062682"/>
            <a:ext cx="11353800" cy="5114282"/>
          </a:xfrm>
        </p:spPr>
        <p:txBody>
          <a:bodyPr/>
          <a:lstStyle/>
          <a:p>
            <a:pPr marL="0" indent="0">
              <a:buNone/>
            </a:pPr>
            <a:r>
              <a:rPr lang="lv-LV" b="1" dirty="0"/>
              <a:t>Darbības mērķi</a:t>
            </a:r>
            <a:r>
              <a:rPr lang="lv-LV" dirty="0"/>
              <a:t>:</a:t>
            </a:r>
          </a:p>
          <a:p>
            <a:r>
              <a:rPr lang="lv-LV" dirty="0"/>
              <a:t>Veicināt un atbalstīt sabiedrības iesaistīšanos lauku un zivsaimniecībai nozīmīgas teritorijas attīstībā;</a:t>
            </a:r>
          </a:p>
          <a:p>
            <a:r>
              <a:rPr lang="lv-LV" dirty="0"/>
              <a:t>Izstrādāt un īstenot stratēģiju ilgtspējīgai lauku un zivsaimniecībai nozīmīgas teritorijas attīstībai, izmantojot sabiedrības līdzdalības principus;</a:t>
            </a:r>
          </a:p>
          <a:p>
            <a:r>
              <a:rPr lang="lv-LV" dirty="0"/>
              <a:t>Attīstīt sadarbību ar valsts, pašvaldību un nevalstiskajām organizācijām, uzņēmumiem un citām institūcijām Latvijā un ārvalstīs, veicinot Biedrības darbības teritorijas attīstību;</a:t>
            </a:r>
          </a:p>
          <a:p>
            <a:r>
              <a:rPr lang="lv-LV" dirty="0"/>
              <a:t>Veicināt kopienu sadarbības tīkla veidošanos;</a:t>
            </a:r>
          </a:p>
          <a:p>
            <a:r>
              <a:rPr lang="lv-LV" dirty="0"/>
              <a:t>Koordinēt un piesaistīt finansiālos, materiālos, intelektuālos un cita veida resursus Biedrības mērķu sasniegšanai.</a:t>
            </a:r>
          </a:p>
          <a:p>
            <a:r>
              <a:rPr lang="lv-LV" dirty="0"/>
              <a:t>Pārstāvēt Biedrības darbības teritorijas lauku iedzīvotāju un zivsaimniecībai nozīmīgu nozaru pārstāvju intereses nacionālā un starptautiskā līmenī.</a:t>
            </a:r>
          </a:p>
        </p:txBody>
      </p:sp>
      <p:sp>
        <p:nvSpPr>
          <p:cNvPr id="4" name="Datuma vietturis 3">
            <a:extLst>
              <a:ext uri="{FF2B5EF4-FFF2-40B4-BE49-F238E27FC236}">
                <a16:creationId xmlns:a16="http://schemas.microsoft.com/office/drawing/2014/main" id="{404AC17F-3ED3-4047-8F9A-371B447D1E03}"/>
              </a:ext>
            </a:extLst>
          </p:cNvPr>
          <p:cNvSpPr>
            <a:spLocks noGrp="1"/>
          </p:cNvSpPr>
          <p:nvPr>
            <p:ph type="dt" sz="half" idx="10"/>
          </p:nvPr>
        </p:nvSpPr>
        <p:spPr/>
        <p:txBody>
          <a:bodyPr/>
          <a:lstStyle/>
          <a:p>
            <a:r>
              <a:rPr lang="lv-LV"/>
              <a:t>26.01.2021.</a:t>
            </a:r>
            <a:endParaRPr lang="lv-LV" dirty="0"/>
          </a:p>
        </p:txBody>
      </p:sp>
      <p:sp>
        <p:nvSpPr>
          <p:cNvPr id="5" name="Slaida numura vietturis 4">
            <a:extLst>
              <a:ext uri="{FF2B5EF4-FFF2-40B4-BE49-F238E27FC236}">
                <a16:creationId xmlns:a16="http://schemas.microsoft.com/office/drawing/2014/main" id="{B5374CF7-78CD-4C3C-B5ED-9091A2E1E27B}"/>
              </a:ext>
            </a:extLst>
          </p:cNvPr>
          <p:cNvSpPr>
            <a:spLocks noGrp="1"/>
          </p:cNvSpPr>
          <p:nvPr>
            <p:ph type="sldNum" sz="quarter" idx="12"/>
          </p:nvPr>
        </p:nvSpPr>
        <p:spPr/>
        <p:txBody>
          <a:bodyPr/>
          <a:lstStyle/>
          <a:p>
            <a:fld id="{078ACF40-F2CD-42C0-968C-3898D6424621}" type="slidenum">
              <a:rPr lang="lv-LV" smtClean="0"/>
              <a:t>3</a:t>
            </a:fld>
            <a:endParaRPr lang="lv-LV"/>
          </a:p>
        </p:txBody>
      </p:sp>
    </p:spTree>
    <p:extLst>
      <p:ext uri="{BB962C8B-B14F-4D97-AF65-F5344CB8AC3E}">
        <p14:creationId xmlns:p14="http://schemas.microsoft.com/office/powerpoint/2010/main" val="1492974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0CF09B7-9882-4523-9CE4-19521D5FBDCD}"/>
              </a:ext>
            </a:extLst>
          </p:cNvPr>
          <p:cNvSpPr>
            <a:spLocks noGrp="1"/>
          </p:cNvSpPr>
          <p:nvPr>
            <p:ph type="title"/>
          </p:nvPr>
        </p:nvSpPr>
        <p:spPr/>
        <p:txBody>
          <a:bodyPr>
            <a:normAutofit fontScale="90000"/>
          </a:bodyPr>
          <a:lstStyle/>
          <a:p>
            <a:r>
              <a:rPr lang="lv-LV" dirty="0"/>
              <a:t>Biedrības veiktās aktivitātes 2021.gada 2.pusgadā</a:t>
            </a:r>
          </a:p>
        </p:txBody>
      </p:sp>
      <p:sp>
        <p:nvSpPr>
          <p:cNvPr id="3" name="Satura vietturis 2">
            <a:extLst>
              <a:ext uri="{FF2B5EF4-FFF2-40B4-BE49-F238E27FC236}">
                <a16:creationId xmlns:a16="http://schemas.microsoft.com/office/drawing/2014/main" id="{62FD3D52-F928-43E9-877E-35FA5B161189}"/>
              </a:ext>
            </a:extLst>
          </p:cNvPr>
          <p:cNvSpPr>
            <a:spLocks noGrp="1"/>
          </p:cNvSpPr>
          <p:nvPr>
            <p:ph idx="1"/>
          </p:nvPr>
        </p:nvSpPr>
        <p:spPr/>
        <p:txBody>
          <a:bodyPr>
            <a:normAutofit/>
          </a:bodyPr>
          <a:lstStyle/>
          <a:p>
            <a:pPr marL="457200" indent="-457200">
              <a:buFont typeface="+mj-lt"/>
              <a:buAutoNum type="arabicPeriod"/>
            </a:pPr>
            <a:r>
              <a:rPr lang="lv-LV" sz="2800" dirty="0"/>
              <a:t>Tiek īstenota biedrības «Jūras Zeme» Sabiedrības virzītas vietējās attīstības stratēģija 2015.-2020.gada plānošanas periodā (ELFLA </a:t>
            </a:r>
            <a:r>
              <a:rPr lang="lv-LV" sz="2800"/>
              <a:t>un EJZF</a:t>
            </a:r>
            <a:r>
              <a:rPr lang="lv-LV" sz="2800" dirty="0"/>
              <a:t>)</a:t>
            </a:r>
          </a:p>
          <a:p>
            <a:pPr marL="457200" indent="-457200">
              <a:buFont typeface="+mj-lt"/>
              <a:buAutoNum type="arabicPeriod"/>
            </a:pPr>
            <a:r>
              <a:rPr lang="lv-LV" sz="2800" dirty="0"/>
              <a:t>Projekta «Jūra visu gadu» īstenošana</a:t>
            </a:r>
          </a:p>
          <a:p>
            <a:pPr marL="457200" indent="-457200">
              <a:buFont typeface="+mj-lt"/>
              <a:buAutoNum type="arabicPeriod"/>
            </a:pPr>
            <a:r>
              <a:rPr lang="lv-LV" sz="2800" dirty="0"/>
              <a:t>Projekta «Zivju sezona» īstenošana</a:t>
            </a:r>
          </a:p>
          <a:p>
            <a:pPr marL="457200" indent="-457200">
              <a:buFont typeface="+mj-lt"/>
              <a:buAutoNum type="arabicPeriod"/>
            </a:pPr>
            <a:r>
              <a:rPr lang="lv-LV" sz="2800" dirty="0"/>
              <a:t>Projektu īstenošana viedo ciemu attīstībai</a:t>
            </a:r>
          </a:p>
          <a:p>
            <a:pPr marL="457200" indent="-457200">
              <a:buFont typeface="+mj-lt"/>
              <a:buAutoNum type="arabicPeriod"/>
            </a:pPr>
            <a:r>
              <a:rPr lang="lv-LV" sz="2800" dirty="0"/>
              <a:t>Projekta «</a:t>
            </a:r>
            <a:r>
              <a:rPr lang="lv-LV" sz="2800" dirty="0" err="1"/>
              <a:t>Cherish</a:t>
            </a:r>
            <a:r>
              <a:rPr lang="lv-LV" sz="2800" dirty="0"/>
              <a:t>» īstenošana</a:t>
            </a:r>
          </a:p>
          <a:p>
            <a:pPr marL="457200" indent="-457200">
              <a:buFont typeface="+mj-lt"/>
              <a:buAutoNum type="arabicPeriod"/>
            </a:pPr>
            <a:r>
              <a:rPr lang="lv-LV" sz="2800" dirty="0"/>
              <a:t>Interešu aizstāvība</a:t>
            </a:r>
          </a:p>
        </p:txBody>
      </p:sp>
    </p:spTree>
    <p:extLst>
      <p:ext uri="{BB962C8B-B14F-4D97-AF65-F5344CB8AC3E}">
        <p14:creationId xmlns:p14="http://schemas.microsoft.com/office/powerpoint/2010/main" val="1670898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CD7DA1B-7872-4F9D-A82C-2E63868BE648}"/>
              </a:ext>
            </a:extLst>
          </p:cNvPr>
          <p:cNvSpPr>
            <a:spLocks noGrp="1"/>
          </p:cNvSpPr>
          <p:nvPr>
            <p:ph type="title"/>
          </p:nvPr>
        </p:nvSpPr>
        <p:spPr/>
        <p:txBody>
          <a:bodyPr>
            <a:normAutofit fontScale="90000"/>
          </a:bodyPr>
          <a:lstStyle/>
          <a:p>
            <a:r>
              <a:rPr lang="lv-LV" dirty="0"/>
              <a:t>1.Biedrības «Jūras Zeme» Sabiedrības virzītas vietējās attīstības stratēģija 2015.-2020.gadan – stratēģija</a:t>
            </a:r>
          </a:p>
        </p:txBody>
      </p:sp>
      <p:sp>
        <p:nvSpPr>
          <p:cNvPr id="3" name="Satura vietturis 2">
            <a:extLst>
              <a:ext uri="{FF2B5EF4-FFF2-40B4-BE49-F238E27FC236}">
                <a16:creationId xmlns:a16="http://schemas.microsoft.com/office/drawing/2014/main" id="{A79D5B98-FD71-4D6E-9913-15491BF27206}"/>
              </a:ext>
            </a:extLst>
          </p:cNvPr>
          <p:cNvSpPr>
            <a:spLocks noGrp="1"/>
          </p:cNvSpPr>
          <p:nvPr>
            <p:ph idx="1"/>
          </p:nvPr>
        </p:nvSpPr>
        <p:spPr/>
        <p:txBody>
          <a:bodyPr>
            <a:normAutofit/>
          </a:bodyPr>
          <a:lstStyle/>
          <a:p>
            <a:r>
              <a:rPr lang="lv-LV" sz="2800" dirty="0"/>
              <a:t>2021.gada rudenī saskaņoti SVVA stratēģijas grozījumi (saistībā ar papildus ELFLA finansējuma ietveršanu SVVA stratēģijā, vērtēšanas kritēriju labojumiem)</a:t>
            </a:r>
          </a:p>
          <a:p>
            <a:r>
              <a:rPr lang="lv-LV" sz="2800" dirty="0"/>
              <a:t>2021.gada ziemā veikti SVVA stratēģijas grozījumi (saistībā ar stratēģiskajiem projektiem un finansējuma pārdali nākamajai projektu kārtai)</a:t>
            </a:r>
          </a:p>
          <a:p>
            <a:r>
              <a:rPr lang="lv-LV" sz="2800" dirty="0"/>
              <a:t>13.kārtā tika izsludināta pieteikšanās:</a:t>
            </a:r>
          </a:p>
          <a:p>
            <a:pPr lvl="1"/>
            <a:r>
              <a:rPr lang="lv-LV" sz="2800" dirty="0"/>
              <a:t>Visās rīcībās </a:t>
            </a:r>
          </a:p>
          <a:p>
            <a:pPr lvl="1"/>
            <a:r>
              <a:rPr lang="lv-LV" sz="2800" dirty="0"/>
              <a:t>Par gandrīz 350 000,00 EUR</a:t>
            </a:r>
          </a:p>
          <a:p>
            <a:pPr lvl="1"/>
            <a:r>
              <a:rPr lang="lv-LV" sz="2800" dirty="0"/>
              <a:t>no 15.11.2021. līdz 15.12.2021.</a:t>
            </a:r>
          </a:p>
        </p:txBody>
      </p:sp>
    </p:spTree>
    <p:extLst>
      <p:ext uri="{BB962C8B-B14F-4D97-AF65-F5344CB8AC3E}">
        <p14:creationId xmlns:p14="http://schemas.microsoft.com/office/powerpoint/2010/main" val="2328846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79EBC0A-406E-4DCC-9FBA-D0BDF577C5D3}"/>
              </a:ext>
            </a:extLst>
          </p:cNvPr>
          <p:cNvSpPr>
            <a:spLocks noGrp="1"/>
          </p:cNvSpPr>
          <p:nvPr>
            <p:ph type="title"/>
          </p:nvPr>
        </p:nvSpPr>
        <p:spPr/>
        <p:txBody>
          <a:bodyPr>
            <a:normAutofit fontScale="90000"/>
          </a:bodyPr>
          <a:lstStyle/>
          <a:p>
            <a:r>
              <a:rPr lang="lv-LV" dirty="0"/>
              <a:t>1.Biedrības «Jūras Zeme» Sabiedrības virzītas vietējās attīstības stratēģija 2015.-2020.gadan – 13.kārta</a:t>
            </a:r>
          </a:p>
        </p:txBody>
      </p:sp>
      <p:pic>
        <p:nvPicPr>
          <p:cNvPr id="5" name="Attēls 4">
            <a:extLst>
              <a:ext uri="{FF2B5EF4-FFF2-40B4-BE49-F238E27FC236}">
                <a16:creationId xmlns:a16="http://schemas.microsoft.com/office/drawing/2014/main" id="{140E99A7-E4F2-47A1-8B56-A811730DF8B2}"/>
              </a:ext>
            </a:extLst>
          </p:cNvPr>
          <p:cNvPicPr>
            <a:picLocks noChangeAspect="1"/>
          </p:cNvPicPr>
          <p:nvPr/>
        </p:nvPicPr>
        <p:blipFill>
          <a:blip r:embed="rId2"/>
          <a:stretch>
            <a:fillRect/>
          </a:stretch>
        </p:blipFill>
        <p:spPr>
          <a:xfrm>
            <a:off x="5077779" y="1680520"/>
            <a:ext cx="6735280" cy="3880021"/>
          </a:xfrm>
          <a:prstGeom prst="rect">
            <a:avLst/>
          </a:prstGeom>
        </p:spPr>
      </p:pic>
      <p:pic>
        <p:nvPicPr>
          <p:cNvPr id="6" name="Attēls 5">
            <a:extLst>
              <a:ext uri="{FF2B5EF4-FFF2-40B4-BE49-F238E27FC236}">
                <a16:creationId xmlns:a16="http://schemas.microsoft.com/office/drawing/2014/main" id="{E5CB1C1B-F8FF-4370-8D48-D38F0F2C93FB}"/>
              </a:ext>
            </a:extLst>
          </p:cNvPr>
          <p:cNvPicPr>
            <a:picLocks noChangeAspect="1"/>
          </p:cNvPicPr>
          <p:nvPr/>
        </p:nvPicPr>
        <p:blipFill>
          <a:blip r:embed="rId3"/>
          <a:stretch>
            <a:fillRect/>
          </a:stretch>
        </p:blipFill>
        <p:spPr>
          <a:xfrm>
            <a:off x="387265" y="1967854"/>
            <a:ext cx="4572396" cy="2578832"/>
          </a:xfrm>
          <a:prstGeom prst="rect">
            <a:avLst/>
          </a:prstGeom>
        </p:spPr>
      </p:pic>
    </p:spTree>
    <p:extLst>
      <p:ext uri="{BB962C8B-B14F-4D97-AF65-F5344CB8AC3E}">
        <p14:creationId xmlns:p14="http://schemas.microsoft.com/office/powerpoint/2010/main" val="4213585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2A2B740-6E4D-4415-9055-C3B21B460AE1}"/>
              </a:ext>
            </a:extLst>
          </p:cNvPr>
          <p:cNvSpPr>
            <a:spLocks noGrp="1"/>
          </p:cNvSpPr>
          <p:nvPr>
            <p:ph type="title"/>
          </p:nvPr>
        </p:nvSpPr>
        <p:spPr/>
        <p:txBody>
          <a:bodyPr/>
          <a:lstStyle/>
          <a:p>
            <a:r>
              <a:rPr lang="lv-LV" dirty="0"/>
              <a:t>2.Projekts «Jūra visu gadu»</a:t>
            </a:r>
          </a:p>
        </p:txBody>
      </p:sp>
      <p:sp>
        <p:nvSpPr>
          <p:cNvPr id="3" name="Satura vietturis 2">
            <a:extLst>
              <a:ext uri="{FF2B5EF4-FFF2-40B4-BE49-F238E27FC236}">
                <a16:creationId xmlns:a16="http://schemas.microsoft.com/office/drawing/2014/main" id="{60A56D25-47E0-4531-9FB1-5D8091088570}"/>
              </a:ext>
            </a:extLst>
          </p:cNvPr>
          <p:cNvSpPr>
            <a:spLocks noGrp="1"/>
          </p:cNvSpPr>
          <p:nvPr>
            <p:ph idx="1"/>
          </p:nvPr>
        </p:nvSpPr>
        <p:spPr>
          <a:xfrm>
            <a:off x="459259" y="1597262"/>
            <a:ext cx="7770341" cy="4052946"/>
          </a:xfrm>
        </p:spPr>
        <p:txBody>
          <a:bodyPr>
            <a:normAutofit fontScale="92500"/>
          </a:bodyPr>
          <a:lstStyle/>
          <a:p>
            <a:r>
              <a:rPr lang="lv-LV" sz="2800" dirty="0"/>
              <a:t>Tūrisma pakalpojumu sniedzēju kapacitātes semināri</a:t>
            </a:r>
          </a:p>
          <a:p>
            <a:r>
              <a:rPr lang="lv-LV" sz="2800" dirty="0"/>
              <a:t>Zivju Tirgus Užavā un Pārgājienu maršrutu Engurē izveide un atklāšana</a:t>
            </a:r>
          </a:p>
          <a:p>
            <a:r>
              <a:rPr lang="lv-LV" sz="2800" dirty="0"/>
              <a:t>Digitālā kampaņa – Jūra Visu Gadu īstenošana (Soc. tīkli, TV un Radio intervijas, </a:t>
            </a:r>
            <a:r>
              <a:rPr lang="lv-LV" sz="2800" dirty="0" err="1"/>
              <a:t>Influenceri</a:t>
            </a:r>
            <a:r>
              <a:rPr lang="lv-LV" sz="2800" dirty="0"/>
              <a:t>, Publicitātes video u.c.)</a:t>
            </a:r>
          </a:p>
          <a:p>
            <a:r>
              <a:rPr lang="lv-LV" sz="2800" dirty="0"/>
              <a:t>Darba pie nākamo pasākumu rīkošana (Nēģu Vilciens, Salacgrīvas Kuģošana, Rojas Reņģu Ķēķis un Liepājas partnerības pasākuma koncepta izstrādi)</a:t>
            </a:r>
          </a:p>
        </p:txBody>
      </p:sp>
      <p:pic>
        <p:nvPicPr>
          <p:cNvPr id="4100" name="Picture 4" descr="Projekts “JŪRA VISU GADU- Piejūras dzīves stila tūrisma veicināšana” –  Biedrība &quot;Jūras zeme&quot;">
            <a:extLst>
              <a:ext uri="{FF2B5EF4-FFF2-40B4-BE49-F238E27FC236}">
                <a16:creationId xmlns:a16="http://schemas.microsoft.com/office/drawing/2014/main" id="{C3C4BC8B-9002-4F8E-B067-E5D004018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0025" y="149374"/>
            <a:ext cx="1625458" cy="144788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C37A8B1B-EE3F-487F-A5CB-A67654544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8500" y="1664570"/>
            <a:ext cx="3455772" cy="180712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69DE5594-6485-4805-A843-132811705E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8499" y="3606309"/>
            <a:ext cx="3566984" cy="94097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38DA2C12-C93B-4F45-B5E0-FCD90667A2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8499" y="4715268"/>
            <a:ext cx="3566984" cy="934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73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3CE8949-4B36-4C9F-8918-0C7DF8C89429}"/>
              </a:ext>
            </a:extLst>
          </p:cNvPr>
          <p:cNvSpPr>
            <a:spLocks noGrp="1"/>
          </p:cNvSpPr>
          <p:nvPr>
            <p:ph type="title"/>
          </p:nvPr>
        </p:nvSpPr>
        <p:spPr/>
        <p:txBody>
          <a:bodyPr/>
          <a:lstStyle/>
          <a:p>
            <a:r>
              <a:rPr lang="lv-LV" dirty="0"/>
              <a:t>3.Projekts «Zivju sezona»</a:t>
            </a:r>
          </a:p>
        </p:txBody>
      </p:sp>
      <p:sp>
        <p:nvSpPr>
          <p:cNvPr id="3" name="Satura vietturis 2">
            <a:extLst>
              <a:ext uri="{FF2B5EF4-FFF2-40B4-BE49-F238E27FC236}">
                <a16:creationId xmlns:a16="http://schemas.microsoft.com/office/drawing/2014/main" id="{BF1D7FB3-A5B1-43E8-8C25-4B51C6D139A1}"/>
              </a:ext>
            </a:extLst>
          </p:cNvPr>
          <p:cNvSpPr>
            <a:spLocks noGrp="1"/>
          </p:cNvSpPr>
          <p:nvPr>
            <p:ph idx="1"/>
          </p:nvPr>
        </p:nvSpPr>
        <p:spPr>
          <a:xfrm>
            <a:off x="459259" y="1309816"/>
            <a:ext cx="7695097" cy="4867147"/>
          </a:xfrm>
        </p:spPr>
        <p:txBody>
          <a:bodyPr>
            <a:normAutofit lnSpcReduction="10000"/>
          </a:bodyPr>
          <a:lstStyle/>
          <a:p>
            <a:r>
              <a:rPr lang="lv-LV" sz="2800" dirty="0"/>
              <a:t>Tika izstrādāts projekta pieteikums</a:t>
            </a:r>
          </a:p>
          <a:p>
            <a:r>
              <a:rPr lang="lv-LV" sz="2800" dirty="0"/>
              <a:t>Projekts apstiprināts</a:t>
            </a:r>
          </a:p>
          <a:p>
            <a:r>
              <a:rPr lang="lv-LV" sz="2800" dirty="0"/>
              <a:t>Izveidot Visā Latvijas piekrastē pielietotu, bet Latvijas sabiedrībā atpazīstamu sistēmu, kura ļauj saprast, kurā sezonā, kuras zivju sugas piekrastē ir pieejamas iegādei pa tiešo no Zvejniekiem, Zivsaimniecības produktu pārstrādātājiem un Sabiedriskās ēdināšanas iestādēm (Kafejnīcām un Restorāniem).</a:t>
            </a:r>
          </a:p>
          <a:p>
            <a:r>
              <a:rPr lang="lv-LV" sz="2800" dirty="0"/>
              <a:t>Projekta partneri – visas piekrastes VRG. Par projekta īstenošanu atbildīga biedrība «Liepājas Partnerība»</a:t>
            </a:r>
          </a:p>
        </p:txBody>
      </p:sp>
      <p:sp>
        <p:nvSpPr>
          <p:cNvPr id="6" name="Satura vietturis 2">
            <a:extLst>
              <a:ext uri="{FF2B5EF4-FFF2-40B4-BE49-F238E27FC236}">
                <a16:creationId xmlns:a16="http://schemas.microsoft.com/office/drawing/2014/main" id="{2F43D4A2-2CAE-408B-BE3A-651CF0E3338C}"/>
              </a:ext>
            </a:extLst>
          </p:cNvPr>
          <p:cNvSpPr txBox="1">
            <a:spLocks/>
          </p:cNvSpPr>
          <p:nvPr/>
        </p:nvSpPr>
        <p:spPr>
          <a:xfrm>
            <a:off x="8436006" y="4893660"/>
            <a:ext cx="3015084" cy="86458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v-LV" dirty="0"/>
              <a:t>Bilde - https://www.facebook.com/juraszeme</a:t>
            </a:r>
          </a:p>
        </p:txBody>
      </p:sp>
      <p:pic>
        <p:nvPicPr>
          <p:cNvPr id="5126" name="Picture 6" descr="Fotoattēla apraksts nav pieejams.">
            <a:extLst>
              <a:ext uri="{FF2B5EF4-FFF2-40B4-BE49-F238E27FC236}">
                <a16:creationId xmlns:a16="http://schemas.microsoft.com/office/drawing/2014/main" id="{67E0C1AF-F0A9-445C-A600-45CB96C5CC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6006" y="1964340"/>
            <a:ext cx="3578385" cy="2384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856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eļā uz viedumu piekrastē - Home | Facebook">
            <a:extLst>
              <a:ext uri="{FF2B5EF4-FFF2-40B4-BE49-F238E27FC236}">
                <a16:creationId xmlns:a16="http://schemas.microsoft.com/office/drawing/2014/main" id="{59445979-1172-4B24-B802-CAA40C275B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16" r="21384"/>
          <a:stretch/>
        </p:blipFill>
        <p:spPr bwMode="auto">
          <a:xfrm>
            <a:off x="8307597" y="613704"/>
            <a:ext cx="3657600" cy="2262079"/>
          </a:xfrm>
          <a:prstGeom prst="rect">
            <a:avLst/>
          </a:prstGeom>
          <a:noFill/>
          <a:extLst>
            <a:ext uri="{909E8E84-426E-40DD-AFC4-6F175D3DCCD1}">
              <a14:hiddenFill xmlns:a14="http://schemas.microsoft.com/office/drawing/2010/main">
                <a:solidFill>
                  <a:srgbClr val="FFFFFF"/>
                </a:solidFill>
              </a14:hiddenFill>
            </a:ext>
          </a:extLst>
        </p:spPr>
      </p:pic>
      <p:sp>
        <p:nvSpPr>
          <p:cNvPr id="2" name="Virsraksts 1">
            <a:extLst>
              <a:ext uri="{FF2B5EF4-FFF2-40B4-BE49-F238E27FC236}">
                <a16:creationId xmlns:a16="http://schemas.microsoft.com/office/drawing/2014/main" id="{EA7A1B7C-3DDA-4948-959F-BF6A2373FD7D}"/>
              </a:ext>
            </a:extLst>
          </p:cNvPr>
          <p:cNvSpPr>
            <a:spLocks noGrp="1"/>
          </p:cNvSpPr>
          <p:nvPr>
            <p:ph type="title"/>
          </p:nvPr>
        </p:nvSpPr>
        <p:spPr/>
        <p:txBody>
          <a:bodyPr/>
          <a:lstStyle/>
          <a:p>
            <a:r>
              <a:rPr lang="lv-LV" dirty="0"/>
              <a:t>4.Projekti viedo ciemu attīstībai</a:t>
            </a:r>
          </a:p>
        </p:txBody>
      </p:sp>
      <p:sp>
        <p:nvSpPr>
          <p:cNvPr id="3" name="Satura vietturis 2">
            <a:extLst>
              <a:ext uri="{FF2B5EF4-FFF2-40B4-BE49-F238E27FC236}">
                <a16:creationId xmlns:a16="http://schemas.microsoft.com/office/drawing/2014/main" id="{C57B0A92-3BBD-4AC6-8F26-F40A548C3C18}"/>
              </a:ext>
            </a:extLst>
          </p:cNvPr>
          <p:cNvSpPr>
            <a:spLocks noGrp="1"/>
          </p:cNvSpPr>
          <p:nvPr>
            <p:ph idx="1"/>
          </p:nvPr>
        </p:nvSpPr>
        <p:spPr>
          <a:xfrm>
            <a:off x="459258" y="1532238"/>
            <a:ext cx="10612395" cy="1047751"/>
          </a:xfrm>
        </p:spPr>
        <p:txBody>
          <a:bodyPr>
            <a:normAutofit/>
          </a:bodyPr>
          <a:lstStyle/>
          <a:p>
            <a:pPr marL="0" indent="0">
              <a:buNone/>
            </a:pPr>
            <a:r>
              <a:rPr lang="lv-LV" sz="2800" dirty="0"/>
              <a:t>Projekts </a:t>
            </a:r>
            <a:r>
              <a:rPr lang="lv-LV" sz="2800" b="1" dirty="0"/>
              <a:t>«Ceļā uz viedumu piekrastēs»</a:t>
            </a:r>
          </a:p>
          <a:p>
            <a:r>
              <a:rPr lang="lv-LV" sz="2800" dirty="0"/>
              <a:t>Turpinās darbs pie viedās Carnikavas jautājumu virzīšanas </a:t>
            </a:r>
          </a:p>
        </p:txBody>
      </p:sp>
      <p:pic>
        <p:nvPicPr>
          <p:cNvPr id="6146" name="Picture 2" descr="Pirmo reizi Latvijā tiks paziņoti atpazīstamības zīmes “Viedais ciems”  saņēmēji – Biedrība Jūrkante">
            <a:extLst>
              <a:ext uri="{FF2B5EF4-FFF2-40B4-BE49-F238E27FC236}">
                <a16:creationId xmlns:a16="http://schemas.microsoft.com/office/drawing/2014/main" id="{1C72E708-46AD-465C-A6C5-768226B75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075" y="2760207"/>
            <a:ext cx="4352925" cy="1047750"/>
          </a:xfrm>
          <a:prstGeom prst="rect">
            <a:avLst/>
          </a:prstGeom>
          <a:noFill/>
          <a:extLst>
            <a:ext uri="{909E8E84-426E-40DD-AFC4-6F175D3DCCD1}">
              <a14:hiddenFill xmlns:a14="http://schemas.microsoft.com/office/drawing/2010/main">
                <a:solidFill>
                  <a:srgbClr val="FFFFFF"/>
                </a:solidFill>
              </a14:hiddenFill>
            </a:ext>
          </a:extLst>
        </p:spPr>
      </p:pic>
      <p:sp>
        <p:nvSpPr>
          <p:cNvPr id="5" name="Satura vietturis 2">
            <a:extLst>
              <a:ext uri="{FF2B5EF4-FFF2-40B4-BE49-F238E27FC236}">
                <a16:creationId xmlns:a16="http://schemas.microsoft.com/office/drawing/2014/main" id="{555F32D4-B099-41C4-8768-FB57ACCEF28A}"/>
              </a:ext>
            </a:extLst>
          </p:cNvPr>
          <p:cNvSpPr txBox="1">
            <a:spLocks/>
          </p:cNvSpPr>
          <p:nvPr/>
        </p:nvSpPr>
        <p:spPr>
          <a:xfrm>
            <a:off x="459257" y="4127158"/>
            <a:ext cx="11032527" cy="145681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3000" dirty="0"/>
              <a:t>Projekts </a:t>
            </a:r>
            <a:r>
              <a:rPr lang="lv-LV" sz="3000" b="1" dirty="0"/>
              <a:t>«</a:t>
            </a:r>
            <a:r>
              <a:rPr lang="lv-LV" sz="3000" b="1" dirty="0" err="1"/>
              <a:t>Smart</a:t>
            </a:r>
            <a:r>
              <a:rPr lang="lv-LV" sz="3000" b="1" dirty="0"/>
              <a:t> </a:t>
            </a:r>
            <a:r>
              <a:rPr lang="lv-LV" sz="3000" b="1" dirty="0" err="1"/>
              <a:t>Rural</a:t>
            </a:r>
            <a:r>
              <a:rPr lang="lv-LV" sz="3000" b="1" dirty="0"/>
              <a:t> </a:t>
            </a:r>
            <a:r>
              <a:rPr lang="lv-LV" sz="3000" b="1" dirty="0" err="1"/>
              <a:t>Network</a:t>
            </a:r>
            <a:r>
              <a:rPr lang="lv-LV" sz="3000" b="1" dirty="0"/>
              <a:t>»</a:t>
            </a:r>
          </a:p>
          <a:p>
            <a:pPr marL="173038" indent="-173038"/>
            <a:r>
              <a:rPr lang="lv-LV" sz="3000" dirty="0"/>
              <a:t>Kampaņa Par Viedo Ciemu būtību, Kapacitātes celšana </a:t>
            </a:r>
            <a:r>
              <a:rPr lang="lv-LV" sz="3000" dirty="0" err="1"/>
              <a:t>Poros</a:t>
            </a:r>
            <a:r>
              <a:rPr lang="lv-LV" sz="3000" dirty="0"/>
              <a:t> Salā par Sezonalitāti un Viedo Ciemu aktualitātēm Sadarbības teritorijās (3 Latvijas VRG, </a:t>
            </a:r>
            <a:r>
              <a:rPr lang="lv-LV" sz="3000" dirty="0" err="1"/>
              <a:t>Grieģijas</a:t>
            </a:r>
            <a:r>
              <a:rPr lang="lv-LV" sz="3000" dirty="0"/>
              <a:t> VRG un Somijas VRG)</a:t>
            </a:r>
          </a:p>
        </p:txBody>
      </p:sp>
      <p:pic>
        <p:nvPicPr>
          <p:cNvPr id="6150" name="Picture 6">
            <a:extLst>
              <a:ext uri="{FF2B5EF4-FFF2-40B4-BE49-F238E27FC236}">
                <a16:creationId xmlns:a16="http://schemas.microsoft.com/office/drawing/2014/main" id="{B1862D9B-C470-4FE0-A220-325437B7E9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3992" y="3120842"/>
            <a:ext cx="4111205" cy="822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940905"/>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TotalTime>
  <Words>639</Words>
  <Application>Microsoft Office PowerPoint</Application>
  <PresentationFormat>Widescreen</PresentationFormat>
  <Paragraphs>64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Tahoma</vt:lpstr>
      <vt:lpstr>Office dizains</vt:lpstr>
      <vt:lpstr>Par biedrības «Jūras Zeme» darbību</vt:lpstr>
      <vt:lpstr>Par biedrību «Jūras Zeme»</vt:lpstr>
      <vt:lpstr>Par biedrību «Jūras Zeme» </vt:lpstr>
      <vt:lpstr>Biedrības veiktās aktivitātes 2021.gada 2.pusgadā</vt:lpstr>
      <vt:lpstr>1.Biedrības «Jūras Zeme» Sabiedrības virzītas vietējās attīstības stratēģija 2015.-2020.gadan – stratēģija</vt:lpstr>
      <vt:lpstr>1.Biedrības «Jūras Zeme» Sabiedrības virzītas vietējās attīstības stratēģija 2015.-2020.gadan – 13.kārta</vt:lpstr>
      <vt:lpstr>2.Projekts «Jūra visu gadu»</vt:lpstr>
      <vt:lpstr>3.Projekts «Zivju sezona»</vt:lpstr>
      <vt:lpstr>4.Projekti viedo ciemu attīstībai</vt:lpstr>
      <vt:lpstr>5.Projekts «Cherish»</vt:lpstr>
      <vt:lpstr>6.Interešu aizstāvība</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 biedrības «Jūras Zeme» darbību</dc:title>
  <dc:creator>Inga Pērkone</dc:creator>
  <cp:lastModifiedBy>Jevgēnija Sviridenkova</cp:lastModifiedBy>
  <cp:revision>8</cp:revision>
  <dcterms:created xsi:type="dcterms:W3CDTF">2022-01-24T06:43:58Z</dcterms:created>
  <dcterms:modified xsi:type="dcterms:W3CDTF">2022-02-02T14:42:54Z</dcterms:modified>
</cp:coreProperties>
</file>