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7" r:id="rId2"/>
    <p:sldId id="376" r:id="rId3"/>
    <p:sldId id="384" r:id="rId4"/>
    <p:sldId id="446" r:id="rId5"/>
    <p:sldId id="393" r:id="rId6"/>
    <p:sldId id="402" r:id="rId7"/>
    <p:sldId id="403" r:id="rId8"/>
    <p:sldId id="449" r:id="rId9"/>
    <p:sldId id="450" r:id="rId10"/>
    <p:sldId id="451" r:id="rId11"/>
    <p:sldId id="456" r:id="rId12"/>
    <p:sldId id="455" r:id="rId13"/>
    <p:sldId id="447" r:id="rId14"/>
    <p:sldId id="427" r:id="rId15"/>
    <p:sldId id="448" r:id="rId16"/>
    <p:sldId id="432" r:id="rId17"/>
    <p:sldId id="457" r:id="rId18"/>
    <p:sldId id="458" r:id="rId19"/>
    <p:sldId id="433" r:id="rId20"/>
    <p:sldId id="459" r:id="rId21"/>
    <p:sldId id="443" r:id="rId22"/>
  </p:sldIdLst>
  <p:sldSz cx="9144000" cy="6858000" type="screen4x3"/>
  <p:notesSz cx="6858000" cy="98742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3399"/>
    <a:srgbClr val="0000CC"/>
    <a:srgbClr val="00FF99"/>
    <a:srgbClr val="99CCFF"/>
    <a:srgbClr val="CCECFF"/>
    <a:srgbClr val="FFFF00"/>
    <a:srgbClr val="FF6600"/>
    <a:srgbClr val="BA22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660"/>
  </p:normalViewPr>
  <p:slideViewPr>
    <p:cSldViewPr>
      <p:cViewPr>
        <p:scale>
          <a:sx n="126" d="100"/>
          <a:sy n="126" d="100"/>
        </p:scale>
        <p:origin x="-78" y="1638"/>
      </p:cViewPr>
      <p:guideLst>
        <p:guide orient="horz" pos="2160"/>
        <p:guide orient="horz" pos="720"/>
        <p:guide orient="horz" pos="1632"/>
        <p:guide orient="horz" pos="4176"/>
        <p:guide pos="2880"/>
        <p:guide pos="240"/>
        <p:guide pos="552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notesViewPr>
    <p:cSldViewPr>
      <p:cViewPr varScale="1">
        <p:scale>
          <a:sx n="68" d="100"/>
          <a:sy n="68" d="100"/>
        </p:scale>
        <p:origin x="-1908" y="-84"/>
      </p:cViewPr>
      <p:guideLst>
        <p:guide orient="horz" pos="311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264"/>
            <a:ext cx="2971800" cy="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1264"/>
            <a:ext cx="2971800" cy="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0B81C5F7-0A5D-4718-9EE6-6C3B26B73C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0632"/>
            <a:ext cx="5486400" cy="444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2"/>
            <a:ext cx="2971800" cy="4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8032"/>
            <a:ext cx="2971800" cy="4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4E2FBF37-466F-47A2-9CD2-CD851301434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729038" y="296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lv-LV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3141663"/>
            <a:ext cx="5470525" cy="2087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b="1" smtClean="0">
                <a:solidFill>
                  <a:schemeClr val="accent2"/>
                </a:solidFill>
                <a:latin typeface="Arial Narrow" pitchFamily="34" charset="0"/>
              </a:rPr>
              <a:t>PĀRTIKAS UN VETERINĀRAIS DIENESTS</a:t>
            </a:r>
            <a:r>
              <a:rPr lang="lv-LV" sz="4800" b="1" smtClean="0">
                <a:solidFill>
                  <a:schemeClr val="accent2"/>
                </a:solidFill>
                <a:latin typeface="Arial Narrow" pitchFamily="34" charset="0"/>
              </a:rPr>
              <a:t/>
            </a:r>
            <a:br>
              <a:rPr lang="lv-LV" sz="4800" b="1" smtClean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lv-LV" sz="4800" b="1" smtClean="0">
                <a:solidFill>
                  <a:schemeClr val="accent2"/>
                </a:solidFill>
                <a:latin typeface="Arial Narrow" pitchFamily="34" charset="0"/>
              </a:rPr>
              <a:t/>
            </a:r>
            <a:br>
              <a:rPr lang="lv-LV" sz="4800" b="1" smtClean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lv-LV" sz="2000" b="1" smtClean="0">
                <a:solidFill>
                  <a:schemeClr val="tx1"/>
                </a:solidFill>
                <a:latin typeface="Arial Narrow" pitchFamily="34" charset="0"/>
              </a:rPr>
              <a:t>Mareks Samohvalovs</a:t>
            </a:r>
            <a:br>
              <a:rPr lang="lv-LV" sz="2000" b="1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lv-LV" sz="2000" b="1" smtClean="0">
                <a:solidFill>
                  <a:schemeClr val="tx1"/>
                </a:solidFill>
                <a:latin typeface="Arial Narrow" pitchFamily="34" charset="0"/>
              </a:rPr>
              <a:t>07.11.2012</a:t>
            </a:r>
          </a:p>
        </p:txBody>
      </p:sp>
      <p:pic>
        <p:nvPicPr>
          <p:cNvPr id="79880" name="Picture 8" descr="J0144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 descr="Go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997200"/>
            <a:ext cx="19050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 descr="#4"/>
          <p:cNvPicPr>
            <a:picLocks noChangeAspect="1"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>
            <a:off x="6588125" y="2133600"/>
            <a:ext cx="1476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1138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400" smtClean="0"/>
              <a:t>SĒU biežāk konstatētās neatbilstības</a:t>
            </a: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88950" y="1649413"/>
          <a:ext cx="8331200" cy="5070475"/>
        </p:xfrm>
        <a:graphic>
          <a:graphicData uri="http://schemas.openxmlformats.org/presentationml/2006/ole">
            <p:oleObj spid="_x0000_s22531" r:id="rId3" imgW="8333954" imgH="5066215" progId="Excel.Sheet.8">
              <p:embed/>
            </p:oleObj>
          </a:graphicData>
        </a:graphic>
      </p:graphicFrame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1425" y="4941888"/>
            <a:ext cx="1552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229600" cy="998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800" smtClean="0"/>
              <a:t>Sūdzības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lv-LV" dirty="0" smtClean="0"/>
              <a:t>2010. gadā pārtikas jomā 168 sūdzības:</a:t>
            </a:r>
          </a:p>
          <a:p>
            <a:pPr lvl="1">
              <a:defRPr/>
            </a:pPr>
            <a:r>
              <a:rPr lang="lv-LV" dirty="0" smtClean="0"/>
              <a:t>pamatotas – 51 </a:t>
            </a:r>
          </a:p>
          <a:p>
            <a:pPr lvl="1">
              <a:defRPr/>
            </a:pPr>
            <a:r>
              <a:rPr lang="lv-LV" dirty="0" smtClean="0"/>
              <a:t>nepamatotas – 104 </a:t>
            </a:r>
          </a:p>
          <a:p>
            <a:pPr lvl="1">
              <a:defRPr/>
            </a:pPr>
            <a:r>
              <a:rPr lang="lv-LV" dirty="0" smtClean="0"/>
              <a:t>nav iespējams izvērtēt – 13 </a:t>
            </a:r>
          </a:p>
          <a:p>
            <a:pPr>
              <a:defRPr/>
            </a:pPr>
            <a:r>
              <a:rPr lang="lv-LV" dirty="0" smtClean="0"/>
              <a:t>2011. gadā pārtikas jomā 171 sūdzība:</a:t>
            </a:r>
          </a:p>
          <a:p>
            <a:pPr lvl="1">
              <a:defRPr/>
            </a:pPr>
            <a:r>
              <a:rPr lang="lv-LV" dirty="0" smtClean="0"/>
              <a:t> pamatotas – 43 </a:t>
            </a:r>
          </a:p>
          <a:p>
            <a:pPr lvl="1">
              <a:defRPr/>
            </a:pPr>
            <a:r>
              <a:rPr lang="lv-LV" dirty="0" smtClean="0"/>
              <a:t> nepamatotas – 90 </a:t>
            </a:r>
          </a:p>
          <a:p>
            <a:pPr lvl="1">
              <a:defRPr/>
            </a:pPr>
            <a:r>
              <a:rPr lang="lv-LV" dirty="0" smtClean="0"/>
              <a:t> nav iespējams izvērtēt – 38 </a:t>
            </a:r>
          </a:p>
          <a:p>
            <a:pPr>
              <a:defRPr/>
            </a:pPr>
            <a:r>
              <a:rPr lang="lv-LV" dirty="0" smtClean="0"/>
              <a:t>2012.gadā pārtikas jomā 129 sūdzība (līdz oktobrim)</a:t>
            </a:r>
          </a:p>
          <a:p>
            <a:pPr lvl="1">
              <a:defRPr/>
            </a:pPr>
            <a:r>
              <a:rPr lang="lv-LV" dirty="0" smtClean="0"/>
              <a:t>Ādažos pamatotas-1(uzglabāšanas temperatūra)</a:t>
            </a:r>
          </a:p>
          <a:p>
            <a:pPr lvl="1">
              <a:defRPr/>
            </a:pPr>
            <a:r>
              <a:rPr lang="lv-LV" dirty="0" smtClean="0"/>
              <a:t>Ādažos nepamatotas -7(produkta kvalitāte, personāls) </a:t>
            </a:r>
          </a:p>
          <a:p>
            <a:pPr>
              <a:buFontTx/>
              <a:buNone/>
              <a:defRPr/>
            </a:pPr>
            <a:r>
              <a:rPr lang="lv-LV" dirty="0" smtClean="0"/>
              <a:t>     </a:t>
            </a:r>
            <a:endParaRPr lang="lv-LV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941888"/>
            <a:ext cx="1552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400" smtClean="0"/>
              <a:t>Sūdzību dinamika</a:t>
            </a:r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06400" y="1577975"/>
          <a:ext cx="8331200" cy="4629150"/>
        </p:xfrm>
        <a:graphic>
          <a:graphicData uri="http://schemas.openxmlformats.org/presentationml/2006/ole">
            <p:oleObj spid="_x0000_s26627" r:id="rId3" imgW="8327858" imgH="4627265" progId="Excel.Sheet.8">
              <p:embed/>
            </p:oleObj>
          </a:graphicData>
        </a:graphic>
      </p:graphicFrame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941888"/>
            <a:ext cx="1552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3200" smtClean="0"/>
              <a:t>Problēmjautājumi</a:t>
            </a:r>
            <a:r>
              <a:rPr lang="lv-LV" smtClean="0"/>
              <a:t>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57200" y="1773238"/>
            <a:ext cx="8229600" cy="4352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Dzīvnieku izcelsmes uzņēmumos: laboratorisko izmeklējumu augstās izmaksas.</a:t>
            </a:r>
          </a:p>
          <a:p>
            <a:r>
              <a:rPr lang="lv-LV" smtClean="0"/>
              <a:t>Skolas: jaunie MK 172/2012 noteikumi par uztura normām izglītības iestādēs. </a:t>
            </a:r>
          </a:p>
          <a:p>
            <a:r>
              <a:rPr lang="lv-LV" smtClean="0"/>
              <a:t>Atklāta tipa ēdināšanas uzņēmums, veikali: izsekojamība, temperatūras režīma ievērošana vasaras periodā.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157788"/>
            <a:ext cx="16573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8569325" cy="3600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lv-LV" sz="2800" b="1" i="1" dirty="0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lv-LV" sz="2800" b="1" i="1" dirty="0" smtClean="0">
                <a:solidFill>
                  <a:srgbClr val="0000CC"/>
                </a:solidFill>
                <a:latin typeface="Arial" charset="0"/>
              </a:rPr>
            </a:br>
            <a:r>
              <a:rPr lang="lv-LV" sz="2800" b="1" i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lv-LV" sz="2800" b="1" i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lv-LV" sz="2400" b="1" dirty="0" smtClean="0">
                <a:latin typeface="Arial" charset="0"/>
              </a:rPr>
              <a:t>Organizē un nodrošina uzraudzības pasākumu koordināciju šādās jomās:</a:t>
            </a:r>
            <a:br>
              <a:rPr lang="lv-LV" sz="2400" b="1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/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 dzīvnieku veselība</a:t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 dzīvnieku labturība un aizsardzība</a:t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 veterināro zāļu aprite </a:t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 dzīvnieku barības aprite </a:t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 dzīvnieku izcelsmes pārtikā neizmantojamo produktu aprite</a:t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 un dzīvnieku apzīmēšanas, reģistrēšana un pārvietošana</a:t>
            </a:r>
            <a:br>
              <a:rPr lang="lv-LV" sz="2400" dirty="0" smtClean="0">
                <a:latin typeface="Arial" charset="0"/>
              </a:rPr>
            </a:br>
            <a:r>
              <a:rPr lang="lv-LV" sz="2400" dirty="0" smtClean="0">
                <a:latin typeface="Arial" charset="0"/>
              </a:rPr>
              <a:t>-ciltsdarba uzraudzība un piena kvotu uzraudzība</a:t>
            </a:r>
            <a:endParaRPr lang="ru-RU" sz="2400" dirty="0" smtClean="0">
              <a:latin typeface="Arial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2738492" y="1223963"/>
            <a:ext cx="39019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Veterinārā uzraudzība</a:t>
            </a:r>
            <a:endParaRPr lang="lv-LV" sz="3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738" y="5805488"/>
            <a:ext cx="16573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irsraksts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229600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lv-LV" sz="3600" smtClean="0"/>
              <a:t>ĀDAŽU NOVADĀ: </a:t>
            </a:r>
            <a:br>
              <a:rPr lang="lv-LV" sz="3600" smtClean="0"/>
            </a:br>
            <a:r>
              <a:rPr lang="lv-LV" sz="3600" smtClean="0"/>
              <a:t/>
            </a:r>
            <a:br>
              <a:rPr lang="lv-LV" sz="3600" smtClean="0"/>
            </a:br>
            <a:r>
              <a:rPr lang="lv-LV" sz="2000" smtClean="0"/>
              <a:t>17 novietnes ar 402 liellopiem</a:t>
            </a:r>
            <a:br>
              <a:rPr lang="lv-LV" sz="2000" smtClean="0"/>
            </a:br>
            <a:r>
              <a:rPr lang="lv-LV" sz="2000" smtClean="0"/>
              <a:t>3 novietnes ar 64 aitām</a:t>
            </a:r>
            <a:br>
              <a:rPr lang="lv-LV" sz="2000" smtClean="0"/>
            </a:br>
            <a:r>
              <a:rPr lang="lv-LV" sz="2000" smtClean="0"/>
              <a:t>9 novietnes ar168 kazām</a:t>
            </a:r>
            <a:br>
              <a:rPr lang="lv-LV" sz="2000" smtClean="0"/>
            </a:br>
            <a:r>
              <a:rPr lang="lv-LV" sz="2000" smtClean="0"/>
              <a:t>4 novietnes ar 64 cūkām</a:t>
            </a:r>
            <a:br>
              <a:rPr lang="lv-LV" sz="2000" smtClean="0"/>
            </a:br>
            <a:r>
              <a:rPr lang="lv-LV" sz="2000" smtClean="0"/>
              <a:t>8 novietnes ar 36 zirgiem</a:t>
            </a:r>
            <a:r>
              <a:rPr lang="lv-LV" sz="3600" smtClean="0"/>
              <a:t/>
            </a:r>
            <a:br>
              <a:rPr lang="lv-LV" sz="3600" smtClean="0"/>
            </a:br>
            <a:r>
              <a:rPr lang="lv-LV" sz="2000" smtClean="0"/>
              <a:t>1 dzīvnieku viesnīca</a:t>
            </a:r>
            <a:br>
              <a:rPr lang="lv-LV" sz="2000" smtClean="0"/>
            </a:br>
            <a:r>
              <a:rPr lang="lv-LV" sz="2000" smtClean="0"/>
              <a:t>1 barības ražotne, 7 barības mazumtirdzniecības uzņēmumi</a:t>
            </a:r>
            <a:br>
              <a:rPr lang="lv-LV" sz="2000" smtClean="0"/>
            </a:br>
            <a:r>
              <a:rPr lang="lv-LV" sz="2000" smtClean="0"/>
              <a:t>2 veterinārās aptiekas, 2 veterinārās klīnikas,3 praktizējoši veterinārārsti</a:t>
            </a:r>
            <a:br>
              <a:rPr lang="lv-LV" sz="2000" smtClean="0"/>
            </a:br>
            <a:r>
              <a:rPr lang="lv-LV" sz="2000" smtClean="0"/>
              <a:t>4 mājas (istabas) dzīvnieku tirdzniecības vietas </a:t>
            </a:r>
            <a:br>
              <a:rPr lang="lv-LV" sz="2000" smtClean="0"/>
            </a:br>
            <a:endParaRPr lang="lv-LV" sz="20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941888"/>
            <a:ext cx="18002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09675"/>
            <a:ext cx="8497887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sz="2800" b="1" dirty="0" smtClean="0">
                <a:solidFill>
                  <a:srgbClr val="000099"/>
                </a:solidFill>
                <a:latin typeface="Arial Narrow" pitchFamily="34" charset="0"/>
              </a:rPr>
              <a:t>Dzīvnieku </a:t>
            </a:r>
            <a:r>
              <a:rPr lang="lv-LV" sz="2800" b="1" dirty="0" smtClean="0">
                <a:solidFill>
                  <a:srgbClr val="000099"/>
                </a:solidFill>
                <a:latin typeface="Arial Narrow" pitchFamily="34" charset="0"/>
              </a:rPr>
              <a:t>veselība</a:t>
            </a:r>
            <a:endParaRPr lang="ru-RU" sz="2800" b="1" dirty="0" smtClean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4825"/>
            <a:ext cx="8229600" cy="48242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b="1" dirty="0" smtClean="0">
                <a:latin typeface="Arial" charset="0"/>
              </a:rPr>
              <a:t>Dzīvnieku infekcijas slimību apkarošana un </a:t>
            </a:r>
            <a:r>
              <a:rPr lang="lv-LV" sz="1600" b="1" dirty="0" smtClean="0">
                <a:latin typeface="Arial" charset="0"/>
              </a:rPr>
              <a:t>uzraudzība</a:t>
            </a:r>
            <a:endParaRPr lang="lv-LV" sz="1600" b="1" dirty="0" smtClean="0">
              <a:latin typeface="Arial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lv-LV" sz="1600" b="1" dirty="0" smtClean="0">
              <a:latin typeface="Arial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dirty="0" smtClean="0">
                <a:latin typeface="Arial" charset="0"/>
              </a:rPr>
              <a:t>Koordinē </a:t>
            </a:r>
            <a:r>
              <a:rPr lang="lv-LV" sz="1600" dirty="0" smtClean="0">
                <a:latin typeface="Arial" charset="0"/>
              </a:rPr>
              <a:t>valsts pilnvaroto praktizējošo veterinārārstu darbu dzīvnieku infekcijas slimību valsts uzraudzības plāna </a:t>
            </a:r>
            <a:r>
              <a:rPr lang="lv-LV" sz="1600" dirty="0" smtClean="0">
                <a:latin typeface="Arial" charset="0"/>
              </a:rPr>
              <a:t>izpildei.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dirty="0" err="1" smtClean="0">
                <a:latin typeface="Arial" charset="0"/>
              </a:rPr>
              <a:t>Organizētepidemioloģisko</a:t>
            </a:r>
            <a:r>
              <a:rPr lang="lv-LV" sz="1600" dirty="0" smtClean="0">
                <a:latin typeface="Arial" charset="0"/>
              </a:rPr>
              <a:t> </a:t>
            </a:r>
            <a:r>
              <a:rPr lang="lv-LV" sz="1600" dirty="0" smtClean="0">
                <a:latin typeface="Arial" charset="0"/>
              </a:rPr>
              <a:t>izmeklēšanu dzīvnieku infekcijas slimību aizdomu, uzliesmojumu gadījumos</a:t>
            </a:r>
            <a:r>
              <a:rPr lang="lv-LV" sz="1600" dirty="0" smtClean="0">
                <a:latin typeface="Arial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dirty="0" smtClean="0">
                <a:latin typeface="Arial" charset="0"/>
              </a:rPr>
              <a:t> Vada </a:t>
            </a:r>
            <a:r>
              <a:rPr lang="lv-LV" sz="1600" dirty="0" smtClean="0">
                <a:latin typeface="Arial" charset="0"/>
              </a:rPr>
              <a:t>pasākumus dzīvnieku infekcijas slimību aizdomu un uzliesmojumu </a:t>
            </a:r>
            <a:r>
              <a:rPr lang="lv-LV" sz="1600" dirty="0" smtClean="0">
                <a:latin typeface="Arial" charset="0"/>
              </a:rPr>
              <a:t>gadījumos.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Sevišķi 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bīstamu infekcijas slimību gadījumos, lai operatīvi likvidētu slimību uzliesmojumus ir noteikta sadarbība  valsts un pašvaldību institūcijām. </a:t>
            </a:r>
            <a:endParaRPr lang="lv-LV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Valsts 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uzrauga un kontrolē sevišķi bīstamas infekcijas slimības , kurām raksturīga dzīvnieku masveida saslimšana un strauja izplatība, un kuras rada lielus sociāli ekonomiskus zaudējumus. </a:t>
            </a:r>
            <a:endParaRPr lang="lv-LV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Slimību 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likvidēšanas operatīvās vadības struktūras ir Krīzes Vadības Padome un Pašvaldības civilās aizsardzības komisija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N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epieciešama </a:t>
            </a:r>
            <a:r>
              <a:rPr lang="lv-LV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teritoriālā Pārtikas un veterinārā dienesta pārstāvja klātbūtne Pašvaldības Civilās Aizsardzības komisij</a:t>
            </a:r>
            <a:r>
              <a:rPr lang="lv-LV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ā</a:t>
            </a:r>
            <a:endParaRPr lang="lv-LV" sz="1400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eaLnBrk="1" hangingPunct="1">
              <a:lnSpc>
                <a:spcPct val="80000"/>
              </a:lnSpc>
            </a:pPr>
            <a:endParaRPr lang="lv-LV" sz="1800" dirty="0" smtClean="0">
              <a:latin typeface="Arial" charset="0"/>
            </a:endParaRPr>
          </a:p>
        </p:txBody>
      </p:sp>
      <p:pic>
        <p:nvPicPr>
          <p:cNvPr id="30724" name="Picture 4" descr="paldies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6563"/>
            <a:ext cx="17287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516563"/>
            <a:ext cx="1728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defRPr/>
            </a:pPr>
            <a:endParaRPr lang="lv-LV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lv-LV" sz="1800" dirty="0" smtClean="0"/>
              <a:t>Dzīvnieku </a:t>
            </a:r>
            <a:r>
              <a:rPr lang="lv-LV" sz="1800" dirty="0" smtClean="0"/>
              <a:t>barības aprites uzņēmumu uzraudzība</a:t>
            </a:r>
            <a:r>
              <a:rPr lang="lv-LV" sz="1800" dirty="0" smtClean="0"/>
              <a:t>:</a:t>
            </a:r>
          </a:p>
          <a:p>
            <a:pPr algn="l">
              <a:defRPr/>
            </a:pPr>
            <a:endParaRPr lang="lv-LV" sz="1800" dirty="0" smtClean="0"/>
          </a:p>
          <a:p>
            <a:pPr algn="l">
              <a:defRPr/>
            </a:pPr>
            <a:endParaRPr lang="lv-LV" sz="1800" dirty="0" smtClean="0"/>
          </a:p>
          <a:p>
            <a:pPr algn="l">
              <a:defRPr/>
            </a:pPr>
            <a:r>
              <a:rPr lang="lv-LV" sz="1800" dirty="0" smtClean="0"/>
              <a:t>Veikt pārbaudes dzīvnieku barības aprites uzņēmumos un izvērtēt to atbilstību normatīvo aktu prasībām</a:t>
            </a:r>
            <a:r>
              <a:rPr lang="lv-LV" sz="1800" dirty="0" smtClean="0"/>
              <a:t>:</a:t>
            </a:r>
          </a:p>
          <a:p>
            <a:pPr algn="l">
              <a:defRPr/>
            </a:pPr>
            <a:endParaRPr lang="lv-LV" sz="1800" dirty="0" smtClean="0"/>
          </a:p>
          <a:p>
            <a:pPr algn="l">
              <a:defRPr/>
            </a:pPr>
            <a:r>
              <a:rPr lang="lv-LV" sz="1800" dirty="0" smtClean="0"/>
              <a:t>	- barības pārpakošanas uzņēmumos;</a:t>
            </a:r>
          </a:p>
          <a:p>
            <a:pPr algn="l">
              <a:defRPr/>
            </a:pPr>
            <a:r>
              <a:rPr lang="lv-LV" sz="1800" dirty="0" smtClean="0"/>
              <a:t>	- barības izplatīšanas uzņēmumos	</a:t>
            </a:r>
          </a:p>
          <a:p>
            <a:pPr algn="l">
              <a:defRPr/>
            </a:pPr>
            <a:r>
              <a:rPr lang="lv-LV" sz="1800" dirty="0" smtClean="0"/>
              <a:t>	- dzīvnieku barības tirdzniecības vietās</a:t>
            </a:r>
            <a:r>
              <a:rPr lang="lv-LV" sz="1800" dirty="0" smtClean="0"/>
              <a:t>;</a:t>
            </a:r>
          </a:p>
          <a:p>
            <a:pPr algn="l">
              <a:defRPr/>
            </a:pPr>
            <a:endParaRPr lang="lv-LV" sz="1800" dirty="0" smtClean="0"/>
          </a:p>
          <a:p>
            <a:pPr algn="l">
              <a:defRPr/>
            </a:pPr>
            <a:r>
              <a:rPr lang="lv-LV" sz="1800" dirty="0" smtClean="0"/>
              <a:t>Veikt pārbaudes dzīvnieku izcelsmes pārtikā neizmantojamo blakusproduktu aprites prasību ievērošanā; 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6752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lv-LV" sz="1800" dirty="0" smtClean="0"/>
              <a:t>Veterinārmedicīnisko aprūpes iestāžu, praktizējošo veterinārārstu un veterināro aptieku uzraudzība;</a:t>
            </a:r>
          </a:p>
          <a:p>
            <a:pPr algn="l">
              <a:defRPr/>
            </a:pPr>
            <a:r>
              <a:rPr lang="lv-LV" sz="1800" dirty="0" smtClean="0"/>
              <a:t>Dzīvnieku aizsardzība un mājas (istabas) dzīvnieku labturības uzraudzība:</a:t>
            </a:r>
          </a:p>
          <a:p>
            <a:pPr algn="l">
              <a:defRPr/>
            </a:pPr>
            <a:r>
              <a:rPr lang="lv-LV" sz="1800" dirty="0" smtClean="0"/>
              <a:t>Veikt pārbaudes un izvērtēt mājas (istabas) dzīvnieku labturību šādās dzīvnieku turēšanas un izmantošanas vietās: </a:t>
            </a:r>
          </a:p>
          <a:p>
            <a:pPr algn="l">
              <a:defRPr/>
            </a:pPr>
            <a:r>
              <a:rPr lang="lv-LV" sz="1800" dirty="0" smtClean="0"/>
              <a:t>- mājas (istabas) dzīvnieku tirdzniecības vietās, </a:t>
            </a:r>
          </a:p>
          <a:p>
            <a:pPr algn="l">
              <a:defRPr/>
            </a:pPr>
            <a:r>
              <a:rPr lang="lv-LV" sz="1800" dirty="0" smtClean="0"/>
              <a:t>- dzīvnieku patversmēs un viesnīcās,</a:t>
            </a:r>
          </a:p>
          <a:p>
            <a:pPr algn="l">
              <a:defRPr/>
            </a:pPr>
            <a:r>
              <a:rPr lang="lv-LV" sz="1800" dirty="0" smtClean="0"/>
              <a:t>- dzīvnieku kolekcijās,</a:t>
            </a:r>
          </a:p>
          <a:p>
            <a:pPr algn="l">
              <a:defRPr/>
            </a:pPr>
            <a:r>
              <a:rPr lang="lv-LV" sz="1800" dirty="0" smtClean="0"/>
              <a:t>- sporta, darba un atrakcijas dzīvnieku turēšanas vietās,</a:t>
            </a:r>
          </a:p>
          <a:p>
            <a:pPr algn="l">
              <a:defRPr/>
            </a:pPr>
            <a:r>
              <a:rPr lang="lv-LV" sz="1800" dirty="0" smtClean="0"/>
              <a:t>- pasākumos ar dzīvnieku piedalīšanos,</a:t>
            </a:r>
          </a:p>
          <a:p>
            <a:pPr algn="l">
              <a:defRPr/>
            </a:pPr>
            <a:endParaRPr lang="lv-LV" sz="1800" dirty="0" smtClean="0"/>
          </a:p>
          <a:p>
            <a:pPr algn="l">
              <a:defRPr/>
            </a:pPr>
            <a:r>
              <a:rPr lang="lv-LV" sz="1800" dirty="0" smtClean="0"/>
              <a:t>Kontrolēt mājas (istabas) dzīvnieku labturības prasību ievērošanu jebkurā to turēšanas vietā, ja ir aizdomas vai sūdzības par normatīvo aktu pārkāpumiem</a:t>
            </a:r>
            <a:endParaRPr lang="lv-LV" sz="1800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z="2800" b="1" dirty="0" smtClean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52513"/>
            <a:ext cx="7772400" cy="411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lv-LV" sz="1800" b="1" dirty="0" smtClean="0"/>
              <a:t>Novietņu pārbaudes un lauksaimniecības dzīvnieku pārvadājumi (N):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4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lv-LV" sz="1400" dirty="0" smtClean="0"/>
              <a:t> </a:t>
            </a:r>
            <a:r>
              <a:rPr lang="lv-LV" sz="2000" dirty="0" smtClean="0"/>
              <a:t>Veikt pārbaudes lauksaimniecības dzīvnieku novietnēs un novērtēt to atbilstību normatīvo aktu prasībām šādās jomās: </a:t>
            </a:r>
            <a:endParaRPr lang="lv-LV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lv-LV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lv-LV" sz="2000" dirty="0" smtClean="0"/>
              <a:t>novietnes, dzīvnieku apzīmēšanas, reģistrācijas un notikumu ziņošanas prasības</a:t>
            </a:r>
            <a:r>
              <a:rPr lang="lv-LV" sz="2000" dirty="0" smtClean="0"/>
              <a:t>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lv-LV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lv-LV" sz="2000" dirty="0" smtClean="0"/>
              <a:t>dzīvnieku infekcijas slimību valsts uzraudzības plāna prasības</a:t>
            </a:r>
            <a:r>
              <a:rPr lang="lv-LV" sz="2000" dirty="0" smtClean="0"/>
              <a:t>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lv-LV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lv-LV" sz="2000" dirty="0" smtClean="0"/>
              <a:t>dzīvnieku turēšanas un pārvadāšanas labturības prasības; </a:t>
            </a:r>
            <a:endParaRPr lang="lv-LV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lv-LV" sz="2000" dirty="0" smtClean="0"/>
              <a:t> </a:t>
            </a:r>
            <a:endParaRPr lang="lv-LV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lv-LV" sz="2000" dirty="0" smtClean="0"/>
              <a:t>dzīvnieku ēdināšanas prasības, tai skaitā dzīvnieku barības gatavošana savas saimniecības dzīvniekiem (neizmantojot barības piedevas un premiksus);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lv-LV" sz="1400" dirty="0" smtClean="0"/>
          </a:p>
        </p:txBody>
      </p:sp>
      <p:pic>
        <p:nvPicPr>
          <p:cNvPr id="31748" name="Picture 4" descr="64659a795626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373216"/>
            <a:ext cx="2376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300663"/>
            <a:ext cx="17287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4213" y="14843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lv-LV" sz="2400">
                <a:latin typeface="Arial Narrow" pitchFamily="34" charset="0"/>
              </a:rPr>
              <a:t>PĀRTIKAS UN VETERINĀRAIS DIENESTS (PVD) </a:t>
            </a:r>
            <a:br>
              <a:rPr lang="lv-LV" sz="2400">
                <a:latin typeface="Arial Narrow" pitchFamily="34" charset="0"/>
              </a:rPr>
            </a:br>
            <a:r>
              <a:rPr lang="lv-LV" sz="2400" b="0">
                <a:latin typeface="Arial Narrow" pitchFamily="34" charset="0"/>
              </a:rPr>
              <a:t>ir Zemkopības ministrijas pārraudzībā esoša valsts pārvaldes iestāde</a:t>
            </a:r>
            <a:r>
              <a:rPr lang="lv-LV" sz="2400" b="0">
                <a:solidFill>
                  <a:schemeClr val="accent2"/>
                </a:solidFill>
                <a:latin typeface="Arial Narrow" pitchFamily="34" charset="0"/>
              </a:rPr>
              <a:t>.</a:t>
            </a:r>
            <a:br>
              <a:rPr lang="lv-LV" sz="2400" b="0">
                <a:solidFill>
                  <a:schemeClr val="accent2"/>
                </a:solidFill>
                <a:latin typeface="Arial Narrow" pitchFamily="34" charset="0"/>
              </a:rPr>
            </a:b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2492375"/>
            <a:ext cx="8229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5600" algn="l">
              <a:lnSpc>
                <a:spcPct val="80000"/>
              </a:lnSpc>
              <a:spcBef>
                <a:spcPct val="20000"/>
              </a:spcBef>
            </a:pPr>
            <a:endParaRPr lang="lv-LV" sz="1000" b="0">
              <a:latin typeface="Arial Narrow" pitchFamily="34" charset="0"/>
            </a:endParaRPr>
          </a:p>
          <a:p>
            <a:pPr indent="355600" algn="l">
              <a:spcBef>
                <a:spcPct val="20000"/>
              </a:spcBef>
            </a:pPr>
            <a:r>
              <a:rPr lang="lv-LV" sz="2400" b="0">
                <a:latin typeface="Arial Narrow" pitchFamily="34" charset="0"/>
              </a:rPr>
              <a:t>PVD </a:t>
            </a:r>
            <a:r>
              <a:rPr lang="lv-LV" sz="2400">
                <a:solidFill>
                  <a:srgbClr val="FF6600"/>
                </a:solidFill>
                <a:latin typeface="Arial Narrow" pitchFamily="34" charset="0"/>
              </a:rPr>
              <a:t>pamatfunkcijas</a:t>
            </a:r>
            <a:r>
              <a:rPr lang="lv-LV" sz="2400" b="0">
                <a:latin typeface="Arial Narrow" pitchFamily="34" charset="0"/>
              </a:rPr>
              <a:t> ir noteiktas šādos likumos:</a:t>
            </a:r>
          </a:p>
          <a:p>
            <a:pPr indent="355600" algn="l">
              <a:spcBef>
                <a:spcPct val="20000"/>
              </a:spcBef>
            </a:pPr>
            <a:endParaRPr lang="lv-LV" b="0">
              <a:latin typeface="Arial Narrow" pitchFamily="34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lv-LV" b="0">
                <a:latin typeface="Arial Narrow" pitchFamily="34" charset="0"/>
              </a:rPr>
              <a:t>Pārtikas aprites uzraudzības likumā,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lv-LV" b="0">
                <a:latin typeface="Arial Narrow" pitchFamily="34" charset="0"/>
              </a:rPr>
              <a:t>Veterinārmedicīnas likumā,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lv-LV" b="0">
                <a:latin typeface="Arial Narrow" pitchFamily="34" charset="0"/>
              </a:rPr>
              <a:t>Dzīvnieku aizsardzības likumā,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lv-LV" b="0">
                <a:latin typeface="Arial Narrow" pitchFamily="34" charset="0"/>
              </a:rPr>
              <a:t> Dzīvnieku barības aprites likumā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lv-LV" b="0">
                <a:latin typeface="Arial Narrow" pitchFamily="34" charset="0"/>
              </a:rPr>
              <a:t>Farmācijas likumā</a:t>
            </a:r>
          </a:p>
          <a:p>
            <a:pPr indent="355600" algn="just">
              <a:lnSpc>
                <a:spcPct val="80000"/>
              </a:lnSpc>
              <a:spcBef>
                <a:spcPct val="20000"/>
              </a:spcBef>
            </a:pPr>
            <a:endParaRPr lang="lv-LV" sz="1000" b="0">
              <a:latin typeface="Arial Narrow" pitchFamily="34" charset="0"/>
            </a:endParaRPr>
          </a:p>
          <a:p>
            <a:pPr indent="355600" algn="just">
              <a:lnSpc>
                <a:spcPct val="80000"/>
              </a:lnSpc>
              <a:spcBef>
                <a:spcPct val="20000"/>
              </a:spcBef>
            </a:pPr>
            <a:endParaRPr lang="lv-LV" sz="2400" b="0">
              <a:latin typeface="Arial Narrow" pitchFamily="34" charset="0"/>
            </a:endParaRPr>
          </a:p>
          <a:p>
            <a:pPr indent="355600" algn="just">
              <a:lnSpc>
                <a:spcPct val="80000"/>
              </a:lnSpc>
              <a:spcBef>
                <a:spcPct val="20000"/>
              </a:spcBef>
            </a:pPr>
            <a:endParaRPr lang="en-US" b="0">
              <a:latin typeface="Arial Narrow" pitchFamily="34" charset="0"/>
            </a:endParaRP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429000"/>
            <a:ext cx="2514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31" name="Picture 7" descr="Go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8500"/>
            <a:ext cx="2286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7544" y="2653537"/>
            <a:ext cx="7488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119675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lv-LV" sz="1800" dirty="0" smtClean="0"/>
              <a:t>Novietņu pārbaudes un lauksaimniecības dzīvnieku </a:t>
            </a:r>
            <a:r>
              <a:rPr lang="lv-LV" sz="1800" dirty="0" smtClean="0"/>
              <a:t>pārvadājumi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lv-LV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47664" y="2132856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b="0" dirty="0" smtClean="0"/>
              <a:t>dzīvnieku izcelsmes pārtikā neizmantojamo blakusproduktu aprites prasības</a:t>
            </a:r>
            <a:r>
              <a:rPr lang="lv-LV" b="0" dirty="0" smtClean="0"/>
              <a:t>;</a:t>
            </a:r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lv-LV" b="0" dirty="0" smtClean="0"/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b="0" dirty="0" smtClean="0"/>
              <a:t>veterināro zāļu aprites prasības</a:t>
            </a:r>
            <a:r>
              <a:rPr lang="lv-LV" b="0" dirty="0" smtClean="0"/>
              <a:t>;</a:t>
            </a:r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lv-LV" b="0" dirty="0" smtClean="0"/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b="0" dirty="0" smtClean="0"/>
              <a:t>realizējamā piena ieguves un pirmapstrādes prasības</a:t>
            </a:r>
            <a:r>
              <a:rPr lang="lv-LV" b="0" dirty="0" smtClean="0"/>
              <a:t>;</a:t>
            </a:r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lv-LV" b="0" dirty="0" smtClean="0"/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b="0" dirty="0" smtClean="0"/>
              <a:t>piena kvotu uzraudzība piena ražotājiem</a:t>
            </a:r>
            <a:r>
              <a:rPr lang="lv-LV" b="0" dirty="0" smtClean="0"/>
              <a:t>;</a:t>
            </a:r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lv-LV" b="0" dirty="0" smtClean="0"/>
          </a:p>
          <a:p>
            <a:pPr marL="609600" indent="-6096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lv-LV" b="0" dirty="0" smtClean="0"/>
              <a:t>prasības importētajiem un no ES dalībvalstīm ievestajiem dzīvniekiem;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49500"/>
            <a:ext cx="8229600" cy="201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sz="5500" b="1" smtClean="0">
                <a:solidFill>
                  <a:srgbClr val="000099"/>
                </a:solidFill>
              </a:rPr>
              <a:t>Paldies par uzmanību!</a:t>
            </a:r>
            <a:endParaRPr lang="ru-RU" sz="5500" b="1" smtClean="0">
              <a:solidFill>
                <a:srgbClr val="000099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292600"/>
            <a:ext cx="23764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71550" y="1341438"/>
            <a:ext cx="75612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lv-LV" sz="2400" b="0">
                <a:latin typeface="Arial Narrow" pitchFamily="34" charset="0"/>
              </a:rPr>
              <a:t>Pārtikas un veterinārais dienests organizē un veic normatīvajos aktos noteiktās </a:t>
            </a:r>
            <a:r>
              <a:rPr lang="lv-LV" sz="2400">
                <a:solidFill>
                  <a:srgbClr val="FF6600"/>
                </a:solidFill>
                <a:latin typeface="Arial Narrow" pitchFamily="34" charset="0"/>
              </a:rPr>
              <a:t>valsts uzraudzības un kontroles funkcijas</a:t>
            </a:r>
            <a:r>
              <a:rPr lang="lv-LV" sz="2400" b="0">
                <a:latin typeface="Arial Narrow" pitchFamily="34" charset="0"/>
              </a:rPr>
              <a:t>:</a:t>
            </a:r>
          </a:p>
          <a:p>
            <a:pPr algn="l"/>
            <a:endParaRPr lang="lv-LV" sz="2400" b="0">
              <a:latin typeface="Arial Narrow" pitchFamily="34" charset="0"/>
            </a:endParaRPr>
          </a:p>
          <a:p>
            <a:pPr algn="l"/>
            <a:endParaRPr lang="lv-LV" sz="2400" b="0">
              <a:latin typeface="Arial Narrow" pitchFamily="34" charset="0"/>
            </a:endParaRPr>
          </a:p>
          <a:p>
            <a:pPr lvl="2" algn="l">
              <a:buFontTx/>
              <a:buChar char="•"/>
            </a:pPr>
            <a:r>
              <a:rPr lang="lv-LV" b="0">
                <a:latin typeface="Arial Narrow" pitchFamily="34" charset="0"/>
              </a:rPr>
              <a:t>dzīvnieku veselībā (t.sk. dzīvnieku infekcijas slimību profilaksē un 	 apkarošanā) un labturībā,</a:t>
            </a:r>
          </a:p>
          <a:p>
            <a:pPr lvl="2" algn="l">
              <a:buFontTx/>
              <a:buChar char="•"/>
            </a:pPr>
            <a:r>
              <a:rPr lang="lv-LV" b="0">
                <a:latin typeface="Arial Narrow" pitchFamily="34" charset="0"/>
              </a:rPr>
              <a:t>visas pārtikas apritē visos aprites posmos, </a:t>
            </a:r>
          </a:p>
          <a:p>
            <a:pPr lvl="2" algn="l">
              <a:buFontTx/>
              <a:buChar char="•"/>
            </a:pPr>
            <a:r>
              <a:rPr lang="lv-LV" b="0">
                <a:latin typeface="Arial Narrow" pitchFamily="34" charset="0"/>
              </a:rPr>
              <a:t>veterināro zāļu, veterinārfarmaceitisko produktu un dzīvnieku 	  kopšanas ķīmisko līdzekļu apritē, </a:t>
            </a:r>
          </a:p>
          <a:p>
            <a:pPr lvl="2" algn="l">
              <a:buFontTx/>
              <a:buChar char="•"/>
            </a:pPr>
            <a:r>
              <a:rPr lang="lv-LV" b="0">
                <a:latin typeface="Arial Narrow" pitchFamily="34" charset="0"/>
              </a:rPr>
              <a:t>dzīvnieku barības un barības piedevu apritē </a:t>
            </a:r>
          </a:p>
          <a:p>
            <a:pPr lvl="2" algn="l">
              <a:buFontTx/>
              <a:buChar char="•"/>
            </a:pPr>
            <a:r>
              <a:rPr lang="lv-LV" b="0">
                <a:latin typeface="Arial Narrow" pitchFamily="34" charset="0"/>
              </a:rPr>
              <a:t>citās jomās saskaņā ar normatīvajiem aktiem. </a:t>
            </a:r>
          </a:p>
          <a:p>
            <a:pPr algn="l"/>
            <a:endParaRPr lang="lv-LV" b="0">
              <a:latin typeface="Arial Narrow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013325"/>
            <a:ext cx="1908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3200" smtClean="0"/>
              <a:t>Ziemeļpierīgas pārvalde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68313" y="1844675"/>
            <a:ext cx="8229600" cy="403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lv-LV" sz="2200" b="1" smtClean="0"/>
              <a:t>PVD Ziemeļpierīgas pārvades uzraudzības zonā strādā 7 veterinārie inspektori, 13 pārtikas inspektori, 17 veterinārie eksperti un </a:t>
            </a:r>
            <a:br>
              <a:rPr lang="lv-LV" sz="2200" b="1" smtClean="0"/>
            </a:br>
            <a:r>
              <a:rPr lang="lv-LV" sz="2200" b="1" smtClean="0"/>
              <a:t>68 praktizējošie veterinārārsti.</a:t>
            </a:r>
          </a:p>
          <a:p>
            <a:pPr algn="just">
              <a:buFontTx/>
              <a:buNone/>
            </a:pPr>
            <a:endParaRPr lang="lv-LV" sz="2200" b="1" smtClean="0"/>
          </a:p>
          <a:p>
            <a:pPr algn="just"/>
            <a:r>
              <a:rPr lang="lv-LV" sz="2200" smtClean="0"/>
              <a:t> </a:t>
            </a:r>
            <a:r>
              <a:rPr lang="lv-LV" sz="2200" b="1" smtClean="0"/>
              <a:t>Ziemeļpierīgas pārvaldes uzraudzības teritorija: Limbažu, Alojas, Salacgrīvas, Ogres, Ikšķiles, Ķeguma, Lielvārdes, Salaspils, Saulkrastu, Siguldas, Inčukalna, Carnikavas, Garkalnes, Mālpils, Ropažu, Sējas, Stopiņu, Krimuldas novads.</a:t>
            </a:r>
          </a:p>
          <a:p>
            <a:pPr algn="just"/>
            <a:endParaRPr lang="lv-LV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013325"/>
            <a:ext cx="1552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981075"/>
            <a:ext cx="8820150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lv-LV" sz="2400" b="1" smtClean="0">
                <a:solidFill>
                  <a:srgbClr val="003399"/>
                </a:solidFill>
                <a:latin typeface="Arial" charset="0"/>
              </a:rPr>
              <a:t>PĀRTIKAS UN VETERINĀRĀ DIENESTA FUNKCIJAS (1)</a:t>
            </a:r>
            <a:endParaRPr lang="en-US" sz="2400" b="1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Tx/>
              <a:buNone/>
            </a:pPr>
            <a:r>
              <a:rPr lang="lv-LV" sz="2400" b="1" smtClean="0">
                <a:solidFill>
                  <a:srgbClr val="003399"/>
                </a:solidFill>
                <a:latin typeface="Arial" charset="0"/>
              </a:rPr>
              <a:t>1. Pārtikas aprites kontrolē</a:t>
            </a:r>
          </a:p>
          <a:p>
            <a:pPr marL="0" indent="355600" algn="just" eaLnBrk="1" hangingPunct="1">
              <a:lnSpc>
                <a:spcPct val="80000"/>
              </a:lnSpc>
            </a:pPr>
            <a:r>
              <a:rPr lang="lv-LV" sz="2400" smtClean="0">
                <a:latin typeface="Arial" charset="0"/>
              </a:rPr>
              <a:t>Uzraudzīt un kontrolēt visos pārtikas aprites posmos pārtikas </a:t>
            </a:r>
            <a:r>
              <a:rPr lang="lv-LV" sz="2400" smtClean="0">
                <a:solidFill>
                  <a:srgbClr val="FF0000"/>
                </a:solidFill>
                <a:latin typeface="Arial" charset="0"/>
              </a:rPr>
              <a:t>produktu atbilstību</a:t>
            </a:r>
            <a:r>
              <a:rPr lang="lv-LV" sz="2400" smtClean="0">
                <a:latin typeface="Arial" charset="0"/>
              </a:rPr>
              <a:t> normatīvajos aktos noteiktajām prasībām</a:t>
            </a:r>
            <a:r>
              <a:rPr lang="ru-RU" sz="2400" smtClean="0">
                <a:latin typeface="Arial" charset="0"/>
              </a:rPr>
              <a:t>;</a:t>
            </a:r>
          </a:p>
          <a:p>
            <a:pPr marL="0" indent="355600" algn="just" eaLnBrk="1" hangingPunct="1">
              <a:lnSpc>
                <a:spcPct val="80000"/>
              </a:lnSpc>
            </a:pPr>
            <a:r>
              <a:rPr lang="lv-LV" sz="2400" smtClean="0">
                <a:latin typeface="Arial" charset="0"/>
              </a:rPr>
              <a:t>Atzīt un reģistrēt pārtikas uzņēmumu darbību, kā arī anulēt to atzīšanu un reģistrāciju, normatīvajos aktos noteiktajā kārtībā</a:t>
            </a:r>
            <a:r>
              <a:rPr lang="ru-RU" sz="2400" smtClean="0">
                <a:latin typeface="Arial" charset="0"/>
              </a:rPr>
              <a:t>;</a:t>
            </a:r>
          </a:p>
          <a:p>
            <a:pPr marL="0" indent="355600" algn="just" eaLnBrk="1" hangingPunct="1">
              <a:lnSpc>
                <a:spcPct val="80000"/>
              </a:lnSpc>
            </a:pPr>
            <a:r>
              <a:rPr lang="lv-LV" sz="2400" smtClean="0">
                <a:latin typeface="Arial" charset="0"/>
              </a:rPr>
              <a:t>Visos pārtikas aprites posmos uzraudzīt un kontrolēt pārtikas </a:t>
            </a:r>
            <a:r>
              <a:rPr lang="lv-LV" sz="2400" smtClean="0">
                <a:solidFill>
                  <a:srgbClr val="FF0000"/>
                </a:solidFill>
                <a:latin typeface="Arial" charset="0"/>
              </a:rPr>
              <a:t>uzņēmumu darbību</a:t>
            </a:r>
            <a:r>
              <a:rPr lang="lv-LV" sz="2400" smtClean="0">
                <a:latin typeface="Arial" charset="0"/>
              </a:rPr>
              <a:t> un pārtikas aprites </a:t>
            </a:r>
            <a:r>
              <a:rPr lang="lv-LV" sz="2400" smtClean="0">
                <a:solidFill>
                  <a:srgbClr val="FF0000"/>
                </a:solidFill>
                <a:latin typeface="Arial" charset="0"/>
              </a:rPr>
              <a:t>procesu atbilstību</a:t>
            </a:r>
            <a:r>
              <a:rPr lang="lv-LV" sz="2400" smtClean="0">
                <a:latin typeface="Arial" charset="0"/>
              </a:rPr>
              <a:t> normatīvajos aktos noteiktajām prasībām</a:t>
            </a:r>
            <a:r>
              <a:rPr lang="ru-RU" sz="2400" smtClean="0">
                <a:latin typeface="Arial" charset="0"/>
              </a:rPr>
              <a:t>;</a:t>
            </a:r>
          </a:p>
          <a:p>
            <a:pPr marL="0" indent="355600" algn="just" eaLnBrk="1" hangingPunct="1">
              <a:lnSpc>
                <a:spcPct val="80000"/>
              </a:lnSpc>
            </a:pPr>
            <a:r>
              <a:rPr lang="lv-LV" sz="2400" smtClean="0">
                <a:latin typeface="Arial" charset="0"/>
              </a:rPr>
              <a:t>Visos pārtikas aprites posmos veikt </a:t>
            </a:r>
            <a:r>
              <a:rPr lang="lv-LV" sz="2400" smtClean="0">
                <a:solidFill>
                  <a:srgbClr val="FF0000"/>
                </a:solidFill>
                <a:latin typeface="Arial" charset="0"/>
              </a:rPr>
              <a:t>riska faktoru izpēti un analīzi</a:t>
            </a:r>
            <a:r>
              <a:rPr lang="lv-LV" sz="2400" smtClean="0">
                <a:latin typeface="Arial" charset="0"/>
              </a:rPr>
              <a:t>.</a:t>
            </a:r>
            <a:endParaRPr lang="ru-RU" sz="2400" smtClean="0">
              <a:latin typeface="Arial" charset="0"/>
            </a:endParaRPr>
          </a:p>
          <a:p>
            <a:pPr marL="0" indent="355600" algn="ctr" eaLnBrk="1" hangingPunct="1">
              <a:lnSpc>
                <a:spcPct val="80000"/>
              </a:lnSpc>
            </a:pPr>
            <a:endParaRPr lang="lv-LV" sz="2400" i="1" smtClean="0">
              <a:latin typeface="Arial" charset="0"/>
            </a:endParaRPr>
          </a:p>
          <a:p>
            <a:pPr marL="0" indent="355600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157788"/>
            <a:ext cx="17287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3933825"/>
            <a:ext cx="8820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81000" algn="just">
              <a:spcBef>
                <a:spcPct val="20000"/>
              </a:spcBef>
              <a:buFontTx/>
              <a:buChar char="-"/>
              <a:defRPr/>
            </a:pPr>
            <a:r>
              <a:rPr lang="lv-LV" sz="2400" b="0" dirty="0">
                <a:latin typeface="Arial" charset="0"/>
              </a:rPr>
              <a:t>pārtikas apritē iesaistīto uzņēmumu apzināšana - legalizācija;</a:t>
            </a:r>
          </a:p>
          <a:p>
            <a:pPr algn="just">
              <a:spcBef>
                <a:spcPct val="20000"/>
              </a:spcBef>
              <a:defRPr/>
            </a:pPr>
            <a:endParaRPr lang="lv-LV" sz="2400" b="0" dirty="0">
              <a:latin typeface="Arial" charset="0"/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609600" y="225107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lv-LV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468313" y="2133600"/>
            <a:ext cx="8458200" cy="1196975"/>
          </a:xfrm>
          <a:prstGeom prst="rect">
            <a:avLst/>
          </a:prstGeom>
          <a:solidFill>
            <a:srgbClr val="00FF99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lv-LV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Reģistrācijas mērķis</a:t>
            </a:r>
            <a:r>
              <a:rPr lang="lv-LV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–</a:t>
            </a:r>
          </a:p>
          <a:p>
            <a:pPr>
              <a:defRPr/>
            </a:pPr>
            <a:r>
              <a:rPr lang="lv-LV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drošas un kvalitatīvas pārtikas aprites nodrošināšana patērētājiem 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4213" y="1196975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lv-LV" sz="2400">
                <a:solidFill>
                  <a:schemeClr val="accent2"/>
                </a:solidFill>
                <a:latin typeface="Arial" charset="0"/>
              </a:rPr>
              <a:t>PĀRTIKAS UZŅĒMUMU REĢISTRĀCIJA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941888"/>
            <a:ext cx="19065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25908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81000" algn="l" eaLnBrk="0" hangingPunct="0"/>
            <a:endParaRPr lang="lv-LV" sz="2800" b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lv-LV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UZŅĒMUMU ATZĪŠANA</a:t>
            </a:r>
            <a:endParaRPr lang="lv-LV" sz="2400" noProof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lv-LV" sz="2400" b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4213" y="21336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81000" algn="just">
              <a:spcBef>
                <a:spcPct val="20000"/>
              </a:spcBef>
              <a:buFontTx/>
              <a:buChar char="-"/>
            </a:pPr>
            <a:r>
              <a:rPr lang="lv-LV" sz="2400" b="0">
                <a:latin typeface="Arial" charset="0"/>
              </a:rPr>
              <a:t>Apliecina uzņēmuma gatavības pakāpi izpildīt pārtikas nekaitīguma nodrošināšanas prasības atbilstoši normatīvajiem aktiem</a:t>
            </a:r>
            <a:endParaRPr lang="ru-RU" sz="2400" b="0">
              <a:latin typeface="Arial" charset="0"/>
            </a:endParaRPr>
          </a:p>
          <a:p>
            <a:pPr indent="381000" algn="just">
              <a:spcBef>
                <a:spcPct val="20000"/>
              </a:spcBef>
              <a:buFontTx/>
              <a:buChar char="-"/>
            </a:pPr>
            <a:r>
              <a:rPr lang="lv-LV" sz="2400" b="0">
                <a:latin typeface="Arial" charset="0"/>
              </a:rPr>
              <a:t>Uzņēmuma atzīšanu apliecina apliecība un speciāls numurs</a:t>
            </a:r>
            <a:endParaRPr lang="ru-RU" sz="2400" b="0">
              <a:latin typeface="Arial" charset="0"/>
            </a:endParaRPr>
          </a:p>
          <a:p>
            <a:pPr indent="381000" algn="just">
              <a:spcBef>
                <a:spcPct val="20000"/>
              </a:spcBef>
              <a:buFontTx/>
              <a:buChar char="-"/>
            </a:pPr>
            <a:r>
              <a:rPr lang="lv-LV" sz="2400" b="0">
                <a:latin typeface="Arial" charset="0"/>
              </a:rPr>
              <a:t>Dod uzņēmumam iespējas brīvi (bez papildus apliecinājuma) izplatīt savu produkciju visā Eiropas Savienībā</a:t>
            </a:r>
            <a:endParaRPr lang="ru-RU" sz="2400" b="0">
              <a:latin typeface="Arial" charset="0"/>
            </a:endParaRPr>
          </a:p>
          <a:p>
            <a:pPr indent="381000" algn="just">
              <a:spcBef>
                <a:spcPct val="20000"/>
              </a:spcBef>
              <a:buFontTx/>
              <a:buChar char="-"/>
            </a:pPr>
            <a:endParaRPr lang="ru-RU" sz="2400" b="0">
              <a:latin typeface="Arial" charset="0"/>
            </a:endParaRPr>
          </a:p>
          <a:p>
            <a:pPr indent="381000" algn="just">
              <a:spcBef>
                <a:spcPct val="20000"/>
              </a:spcBef>
              <a:buFontTx/>
              <a:buChar char="-"/>
            </a:pPr>
            <a:endParaRPr lang="lv-LV" sz="2400" b="0">
              <a:latin typeface="Arial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5084763"/>
            <a:ext cx="16827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1042988"/>
            <a:ext cx="8229600" cy="514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800" smtClean="0"/>
              <a:t>Pārtikas apritē iesaistīto uzņēmumu dinamika</a:t>
            </a:r>
          </a:p>
        </p:txBody>
      </p:sp>
      <p:graphicFrame>
        <p:nvGraphicFramePr>
          <p:cNvPr id="20483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17513" y="1506538"/>
          <a:ext cx="8331200" cy="4687887"/>
        </p:xfrm>
        <a:graphic>
          <a:graphicData uri="http://schemas.openxmlformats.org/presentationml/2006/ole">
            <p:oleObj spid="_x0000_s20483" r:id="rId3" imgW="8333954" imgH="4688230" progId="Excel.Sheet.8">
              <p:embed/>
            </p:oleObj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908175" y="57324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lv-LV"/>
              <a:t>Uzņēmumu skaits 2010. gadā – 2176 </a:t>
            </a:r>
          </a:p>
          <a:p>
            <a:pPr lvl="1"/>
            <a:r>
              <a:rPr lang="lv-LV"/>
              <a:t>Uzņēmumu skaits 2011. gadā – 2356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589588"/>
            <a:ext cx="172878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sz="2400" smtClean="0"/>
              <a:t>PTU</a:t>
            </a:r>
            <a:r>
              <a:rPr lang="lv-LV" smtClean="0"/>
              <a:t> </a:t>
            </a:r>
            <a:r>
              <a:rPr lang="lv-LV" sz="2400" smtClean="0"/>
              <a:t>biežāk konstatētās neatbilstības</a:t>
            </a:r>
          </a:p>
        </p:txBody>
      </p:sp>
      <p:graphicFrame>
        <p:nvGraphicFramePr>
          <p:cNvPr id="2150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17513" y="1649413"/>
          <a:ext cx="8331200" cy="5038725"/>
        </p:xfrm>
        <a:graphic>
          <a:graphicData uri="http://schemas.openxmlformats.org/presentationml/2006/ole">
            <p:oleObj spid="_x0000_s21507" r:id="rId3" imgW="8333954" imgH="5035732" progId="Excel.Sheet.8">
              <p:embed/>
            </p:oleObj>
          </a:graphicData>
        </a:graphic>
      </p:graphicFrame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1425" y="4941888"/>
            <a:ext cx="1552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646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Microsoft Office Excel 97-2003 Worksheet</vt:lpstr>
      <vt:lpstr>PĀRTIKAS UN VETERINĀRAIS DIENESTS  Mareks Samohvalovs 07.11.2012</vt:lpstr>
      <vt:lpstr>Slide 2</vt:lpstr>
      <vt:lpstr>Slide 3</vt:lpstr>
      <vt:lpstr>Ziemeļpierīgas pārvalde</vt:lpstr>
      <vt:lpstr>PĀRTIKAS UN VETERINĀRĀ DIENESTA FUNKCIJAS (1)</vt:lpstr>
      <vt:lpstr>Slide 6</vt:lpstr>
      <vt:lpstr>Slide 7</vt:lpstr>
      <vt:lpstr>Pārtikas apritē iesaistīto uzņēmumu dinamika</vt:lpstr>
      <vt:lpstr>PTU biežāk konstatētās neatbilstības</vt:lpstr>
      <vt:lpstr>SĒU biežāk konstatētās neatbilstības</vt:lpstr>
      <vt:lpstr>Sūdzības</vt:lpstr>
      <vt:lpstr>Sūdzību dinamika</vt:lpstr>
      <vt:lpstr>Problēmjautājumi.</vt:lpstr>
      <vt:lpstr>  Organizē un nodrošina uzraudzības pasākumu koordināciju šādās jomās:  - dzīvnieku veselība - dzīvnieku labturība un aizsardzība - veterināro zāļu aprite  - dzīvnieku barības aprite  - dzīvnieku izcelsmes pārtikā neizmantojamo produktu aprite - un dzīvnieku apzīmēšanas, reģistrēšana un pārvietošana -ciltsdarba uzraudzība un piena kvotu uzraudzība</vt:lpstr>
      <vt:lpstr>ĀDAŽU NOVADĀ:   17 novietnes ar 402 liellopiem 3 novietnes ar 64 aitām 9 novietnes ar168 kazām 4 novietnes ar 64 cūkām 8 novietnes ar 36 zirgiem 1 dzīvnieku viesnīca 1 barības ražotne, 7 barības mazumtirdzniecības uzņēmumi 2 veterinārās aptiekas, 2 veterinārās klīnikas,3 praktizējoši veterinārārsti 4 mājas (istabas) dzīvnieku tirdzniecības vietas  </vt:lpstr>
      <vt:lpstr>Dzīvnieku veselība</vt:lpstr>
      <vt:lpstr>Slide 17</vt:lpstr>
      <vt:lpstr>Slide 18</vt:lpstr>
      <vt:lpstr>Slide 19</vt:lpstr>
      <vt:lpstr>Slide 20</vt:lpstr>
      <vt:lpstr>Paldies par uzmanību!</vt:lpstr>
    </vt:vector>
  </TitlesOfParts>
  <Company>PVD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V.</dc:creator>
  <cp:lastModifiedBy>msamohvalovs</cp:lastModifiedBy>
  <cp:revision>295</cp:revision>
  <dcterms:created xsi:type="dcterms:W3CDTF">2002-04-11T07:11:53Z</dcterms:created>
  <dcterms:modified xsi:type="dcterms:W3CDTF">2012-11-06T13:32:19Z</dcterms:modified>
</cp:coreProperties>
</file>